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2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20" r:id="rId16"/>
    <p:sldId id="319" r:id="rId17"/>
    <p:sldId id="318" r:id="rId18"/>
    <p:sldId id="317" r:id="rId19"/>
    <p:sldId id="322" r:id="rId20"/>
    <p:sldId id="274" r:id="rId21"/>
    <p:sldId id="275" r:id="rId22"/>
    <p:sldId id="324" r:id="rId23"/>
    <p:sldId id="323" r:id="rId24"/>
    <p:sldId id="306" r:id="rId25"/>
    <p:sldId id="276" r:id="rId26"/>
    <p:sldId id="277" r:id="rId27"/>
    <p:sldId id="278" r:id="rId28"/>
    <p:sldId id="279" r:id="rId29"/>
    <p:sldId id="280" r:id="rId30"/>
    <p:sldId id="281" r:id="rId31"/>
    <p:sldId id="282" r:id="rId32"/>
    <p:sldId id="283" r:id="rId33"/>
    <p:sldId id="284" r:id="rId34"/>
    <p:sldId id="286" r:id="rId35"/>
    <p:sldId id="287" r:id="rId36"/>
    <p:sldId id="288" r:id="rId37"/>
    <p:sldId id="289" r:id="rId38"/>
    <p:sldId id="290" r:id="rId39"/>
    <p:sldId id="307" r:id="rId40"/>
    <p:sldId id="301" r:id="rId41"/>
    <p:sldId id="302" r:id="rId42"/>
    <p:sldId id="291" r:id="rId43"/>
    <p:sldId id="292" r:id="rId44"/>
    <p:sldId id="308" r:id="rId45"/>
    <p:sldId id="294" r:id="rId46"/>
    <p:sldId id="295" r:id="rId47"/>
    <p:sldId id="296" r:id="rId48"/>
    <p:sldId id="309" r:id="rId49"/>
    <p:sldId id="310" r:id="rId50"/>
    <p:sldId id="304" r:id="rId51"/>
    <p:sldId id="305" r:id="rId52"/>
    <p:sldId id="298" r:id="rId53"/>
    <p:sldId id="300" r:id="rId54"/>
    <p:sldId id="311" r:id="rId55"/>
    <p:sldId id="312" r:id="rId56"/>
    <p:sldId id="313" r:id="rId57"/>
    <p:sldId id="314" r:id="rId58"/>
    <p:sldId id="315" r:id="rId59"/>
    <p:sldId id="316"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50" d="100"/>
          <a:sy n="50" d="100"/>
        </p:scale>
        <p:origin x="-72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E837F7-E69C-3944-9C3C-884865970F03}" type="datetimeFigureOut">
              <a:rPr lang="en-US" smtClean="0"/>
              <a:t>07/02/18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022DEA-38C6-7548-AC06-58550B8CC5FC}" type="slidenum">
              <a:rPr lang="en-US" smtClean="0"/>
              <a:t>‹#›</a:t>
            </a:fld>
            <a:endParaRPr lang="en-US"/>
          </a:p>
        </p:txBody>
      </p:sp>
    </p:spTree>
    <p:extLst>
      <p:ext uri="{BB962C8B-B14F-4D97-AF65-F5344CB8AC3E}">
        <p14:creationId xmlns:p14="http://schemas.microsoft.com/office/powerpoint/2010/main" val="29090979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FLUX LIMITED SAMPLE</a:t>
            </a:r>
          </a:p>
          <a:p>
            <a:r>
              <a:rPr lang="en-US" dirty="0" smtClean="0"/>
              <a:t>NGC 5548 much closer and so much brighter </a:t>
            </a:r>
            <a:r>
              <a:rPr lang="en-US" dirty="0" err="1" smtClean="0"/>
              <a:t>i</a:t>
            </a:r>
            <a:r>
              <a:rPr lang="en-US" dirty="0" smtClean="0"/>
              <a:t> band</a:t>
            </a:r>
            <a:r>
              <a:rPr lang="en-US" baseline="0" dirty="0" smtClean="0"/>
              <a:t> </a:t>
            </a:r>
            <a:r>
              <a:rPr lang="en-US" dirty="0" smtClean="0"/>
              <a:t>~ 13</a:t>
            </a:r>
          </a:p>
          <a:p>
            <a:r>
              <a:rPr lang="en-US" dirty="0" err="1" smtClean="0"/>
              <a:t>hbeta</a:t>
            </a:r>
            <a:r>
              <a:rPr lang="en-US" dirty="0" smtClean="0"/>
              <a:t> wavelength n = 4 -&gt; 2, lambda = 4861A</a:t>
            </a:r>
            <a:endParaRPr lang="en-US" dirty="0"/>
          </a:p>
        </p:txBody>
      </p:sp>
      <p:sp>
        <p:nvSpPr>
          <p:cNvPr id="4" name="Slide Number Placeholder 3"/>
          <p:cNvSpPr>
            <a:spLocks noGrp="1"/>
          </p:cNvSpPr>
          <p:nvPr>
            <p:ph type="sldNum" sz="quarter" idx="10"/>
          </p:nvPr>
        </p:nvSpPr>
        <p:spPr/>
        <p:txBody>
          <a:bodyPr/>
          <a:lstStyle/>
          <a:p>
            <a:fld id="{257F5EEF-9B81-6D4F-9981-680865D75733}" type="slidenum">
              <a:rPr lang="en-US" smtClean="0"/>
              <a:t>1</a:t>
            </a:fld>
            <a:endParaRPr lang="en-US"/>
          </a:p>
        </p:txBody>
      </p:sp>
    </p:spTree>
    <p:extLst>
      <p:ext uri="{BB962C8B-B14F-4D97-AF65-F5344CB8AC3E}">
        <p14:creationId xmlns:p14="http://schemas.microsoft.com/office/powerpoint/2010/main" val="516273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noteworthy mentions. Clustering redshifts:</a:t>
            </a:r>
          </a:p>
          <a:p>
            <a:r>
              <a:rPr lang="en-US" dirty="0" smtClean="0"/>
              <a:t>To</a:t>
            </a:r>
            <a:r>
              <a:rPr lang="en-US" baseline="0" dirty="0" smtClean="0"/>
              <a:t> understand universe need to know distances to objects, gives us info on universal composition. Distances come from redshift with some cosmological model. Need good redshift estimates to do this study. Spectroscopic </a:t>
            </a:r>
            <a:r>
              <a:rPr lang="en-US" baseline="0" dirty="0" err="1" smtClean="0"/>
              <a:t>redshfits</a:t>
            </a:r>
            <a:r>
              <a:rPr lang="en-US" baseline="0" dirty="0" smtClean="0"/>
              <a:t> only possible for  bright objects with clear </a:t>
            </a:r>
            <a:r>
              <a:rPr lang="en-US" baseline="0" dirty="0" err="1" smtClean="0"/>
              <a:t>resvolvable</a:t>
            </a:r>
            <a:r>
              <a:rPr lang="en-US" baseline="0" dirty="0" smtClean="0"/>
              <a:t> emission features. Photometric redshifts require a priori knowledge of the type of object observed and are prone to </a:t>
            </a:r>
            <a:r>
              <a:rPr lang="en-US" baseline="0" dirty="0" err="1" smtClean="0"/>
              <a:t>failure.The</a:t>
            </a:r>
            <a:r>
              <a:rPr lang="en-US" baseline="0" dirty="0" smtClean="0"/>
              <a:t> onset of new studies with thousands of new objects makes accurate redshift determination a serious issue for future of astronomy.</a:t>
            </a:r>
          </a:p>
          <a:p>
            <a:r>
              <a:rPr lang="en-US" baseline="0" dirty="0" smtClean="0"/>
              <a:t>Clustering based redshift estimates rely on </a:t>
            </a:r>
            <a:r>
              <a:rPr lang="en-US" baseline="0" dirty="0" err="1" smtClean="0"/>
              <a:t>informration</a:t>
            </a:r>
            <a:r>
              <a:rPr lang="en-US" baseline="0" dirty="0" smtClean="0"/>
              <a:t> encoded within the clustering of matter rather than in the features of the SED. Paper underway (Bates + in prep) to test performance of clustering based </a:t>
            </a:r>
            <a:r>
              <a:rPr lang="en-US" baseline="0" smtClean="0"/>
              <a:t>redshift estimation. </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49</a:t>
            </a:fld>
            <a:endParaRPr lang="en-US"/>
          </a:p>
        </p:txBody>
      </p:sp>
    </p:spTree>
    <p:extLst>
      <p:ext uri="{BB962C8B-B14F-4D97-AF65-F5344CB8AC3E}">
        <p14:creationId xmlns:p14="http://schemas.microsoft.com/office/powerpoint/2010/main" val="1178485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ABE25E-3DA6-234F-9C2A-C797DB1A52A3}" type="slidenum">
              <a:rPr lang="en-GB"/>
              <a:pPr/>
              <a:t>51</a:t>
            </a:fld>
            <a:endParaRPr lang="en-GB"/>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err="1" smtClean="0">
                <a:solidFill>
                  <a:schemeClr val="tx1"/>
                </a:solidFill>
                <a:latin typeface="Arial" charset="0"/>
                <a:ea typeface="ＭＳ Ｐゴシック" charset="-128"/>
                <a:cs typeface="ＭＳ Ｐゴシック" charset="-128"/>
              </a:rPr>
              <a:t>SuperBIT</a:t>
            </a:r>
            <a:r>
              <a:rPr lang="en-US" sz="1200" kern="1200" dirty="0" smtClean="0">
                <a:solidFill>
                  <a:schemeClr val="tx1"/>
                </a:solidFill>
                <a:latin typeface="Arial" charset="0"/>
                <a:ea typeface="ＭＳ Ｐゴシック" charset="-128"/>
                <a:cs typeface="ＭＳ Ｐゴシック" charset="-128"/>
              </a:rPr>
              <a:t> is a joint project by Toronto, Princeton, JPL</a:t>
            </a:r>
            <a:r>
              <a:rPr lang="en-US" sz="1200" kern="1200" baseline="0" dirty="0" smtClean="0">
                <a:solidFill>
                  <a:schemeClr val="tx1"/>
                </a:solidFill>
                <a:latin typeface="Arial" charset="0"/>
                <a:ea typeface="ＭＳ Ｐゴシック" charset="-128"/>
                <a:cs typeface="ＭＳ Ｐゴシック" charset="-128"/>
              </a:rPr>
              <a:t> and Durham, to build a UV/optical telescope on a high altitude balloon, exploiting h</a:t>
            </a:r>
            <a:r>
              <a:rPr lang="en-US" sz="1200" kern="1200" dirty="0" smtClean="0">
                <a:solidFill>
                  <a:schemeClr val="tx1"/>
                </a:solidFill>
                <a:latin typeface="Arial" charset="0"/>
                <a:ea typeface="ＭＳ Ｐゴシック" charset="-128"/>
                <a:cs typeface="ＭＳ Ｐゴシック" charset="-128"/>
              </a:rPr>
              <a:t>eritage from CMB balloon missions: BLAST/SPIDER/STABLE.</a:t>
            </a:r>
          </a:p>
          <a:p>
            <a:endParaRPr lang="en-US" sz="1200" kern="1200" dirty="0" smtClean="0">
              <a:solidFill>
                <a:schemeClr val="tx1"/>
              </a:solidFill>
              <a:latin typeface="Arial" charset="0"/>
              <a:ea typeface="ＭＳ Ｐゴシック" charset="-128"/>
              <a:cs typeface="ＭＳ Ｐゴシック" charset="-128"/>
            </a:endParaRPr>
          </a:p>
          <a:p>
            <a:r>
              <a:rPr lang="en-US" sz="1200" kern="1200" dirty="0" smtClean="0">
                <a:solidFill>
                  <a:schemeClr val="tx1"/>
                </a:solidFill>
                <a:latin typeface="Arial" charset="0"/>
                <a:ea typeface="ＭＳ Ｐゴシック" charset="-128"/>
                <a:cs typeface="ＭＳ Ｐゴシック" charset="-128"/>
              </a:rPr>
              <a:t>For less than 1% the cost of a space mission (and in much quicker</a:t>
            </a:r>
            <a:r>
              <a:rPr lang="en-US" sz="1200" kern="1200" baseline="0" dirty="0" smtClean="0">
                <a:solidFill>
                  <a:schemeClr val="tx1"/>
                </a:solidFill>
                <a:latin typeface="Arial" charset="0"/>
                <a:ea typeface="ＭＳ Ｐゴシック" charset="-128"/>
                <a:cs typeface="ＭＳ Ｐゴシック" charset="-128"/>
              </a:rPr>
              <a:t> time)</a:t>
            </a:r>
            <a:r>
              <a:rPr lang="en-US" sz="1200" kern="1200" dirty="0" smtClean="0">
                <a:solidFill>
                  <a:schemeClr val="tx1"/>
                </a:solidFill>
                <a:latin typeface="Arial" charset="0"/>
                <a:ea typeface="ＭＳ Ｐゴシック" charset="-128"/>
                <a:cs typeface="ＭＳ Ｐゴシック" charset="-128"/>
              </a:rPr>
              <a:t>, it is possible</a:t>
            </a:r>
            <a:r>
              <a:rPr lang="en-US" sz="1200" kern="1200" baseline="0" dirty="0" smtClean="0">
                <a:solidFill>
                  <a:schemeClr val="tx1"/>
                </a:solidFill>
                <a:latin typeface="Arial" charset="0"/>
                <a:ea typeface="ＭＳ Ｐゴシック" charset="-128"/>
                <a:cs typeface="ＭＳ Ｐゴシック" charset="-128"/>
              </a:rPr>
              <a:t> to reach an altitude of 100,000 </a:t>
            </a:r>
            <a:r>
              <a:rPr lang="en-US" sz="1200" kern="1200" baseline="0" dirty="0" err="1" smtClean="0">
                <a:solidFill>
                  <a:schemeClr val="tx1"/>
                </a:solidFill>
                <a:latin typeface="Arial" charset="0"/>
                <a:ea typeface="ＭＳ Ｐゴシック" charset="-128"/>
                <a:cs typeface="ＭＳ Ｐゴシック" charset="-128"/>
              </a:rPr>
              <a:t>ft</a:t>
            </a:r>
            <a:r>
              <a:rPr lang="en-US" sz="1200" kern="1200" baseline="0" dirty="0" smtClean="0">
                <a:solidFill>
                  <a:schemeClr val="tx1"/>
                </a:solidFill>
                <a:latin typeface="Arial" charset="0"/>
                <a:ea typeface="ＭＳ Ｐゴシック" charset="-128"/>
                <a:cs typeface="ＭＳ Ｐゴシック" charset="-128"/>
              </a:rPr>
              <a:t> (30,000 m). Above 99% of the Earth’s atmosphere, the platform will see effectively space-quality transmission and seeing. It will be able to do essentially everything that HST could do in the UV/optical, and the facility for high resolution, fast UV imaging will be unique once HST dies.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baseline="0" dirty="0" smtClean="0">
              <a:solidFill>
                <a:schemeClr val="tx1"/>
              </a:solidFill>
              <a:latin typeface="Arial" charset="0"/>
              <a:ea typeface="ＭＳ Ｐゴシック" charset="-128"/>
              <a:cs typeface="ＭＳ Ｐゴシック"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ＭＳ Ｐゴシック" charset="-128"/>
                <a:cs typeface="ＭＳ Ｐゴシック" charset="-128"/>
              </a:rPr>
              <a:t>This is a photo of the payload, assembled in a lab in Toronto. It is scheduled for two 24 hour-long test flights next year (to verify performance), and we have just requested a science flight on an ultra-long duration balloon in 2017. These new “superpressure” balloons are made from cutting edge materials that expand to the size of a football stadium at altitude (without leaking) and keep the payload afloat for 3-4 months.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ＭＳ Ｐゴシック" charset="-128"/>
                <a:cs typeface="ＭＳ Ｐゴシック" charset="-128"/>
              </a:rPr>
              <a:t>We plan to launch from New Zealand, and circumnavigate the Earth several times, observing during the night and recharging batteries during the day. The payload can (usually) be recovered and </a:t>
            </a:r>
            <a:r>
              <a:rPr lang="en-US" sz="1200" kern="1200" baseline="0" dirty="0" err="1" smtClean="0">
                <a:solidFill>
                  <a:schemeClr val="tx1"/>
                </a:solidFill>
                <a:latin typeface="Arial" charset="0"/>
                <a:ea typeface="ＭＳ Ｐゴシック" charset="-128"/>
                <a:cs typeface="ＭＳ Ｐゴシック" charset="-128"/>
              </a:rPr>
              <a:t>relaunched</a:t>
            </a:r>
            <a:r>
              <a:rPr lang="en-US" sz="1200" kern="1200" baseline="0" dirty="0" smtClean="0">
                <a:solidFill>
                  <a:schemeClr val="tx1"/>
                </a:solidFill>
                <a:latin typeface="Arial" charset="0"/>
                <a:ea typeface="ＭＳ Ｐゴシック" charset="-128"/>
                <a:cs typeface="ＭＳ Ｐゴシック" charset="-128"/>
              </a:rPr>
              <a:t>, perhaps after changing/upgrading/repairing the instrument.</a:t>
            </a:r>
          </a:p>
          <a:p>
            <a:endParaRPr lang="en-US" sz="1200" kern="1200" dirty="0" smtClean="0">
              <a:solidFill>
                <a:schemeClr val="tx1"/>
              </a:solidFill>
              <a:latin typeface="Arial" charset="0"/>
              <a:ea typeface="ＭＳ Ｐゴシック" charset="-128"/>
              <a:cs typeface="ＭＳ Ｐゴシック" charset="-128"/>
            </a:endParaRPr>
          </a:p>
          <a:p>
            <a:endParaRPr lang="en-US" sz="1200" kern="1200" dirty="0" smtClean="0">
              <a:solidFill>
                <a:schemeClr val="tx1"/>
              </a:solidFill>
              <a:latin typeface="Arial"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sdss-rm</a:t>
            </a:r>
            <a:r>
              <a:rPr lang="en-US" dirty="0" smtClean="0"/>
              <a:t> project</a:t>
            </a:r>
            <a:r>
              <a:rPr lang="en-US" baseline="0" dirty="0" smtClean="0"/>
              <a:t> is SDSS-III</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28</a:t>
            </a:fld>
            <a:endParaRPr lang="en-US"/>
          </a:p>
        </p:txBody>
      </p:sp>
    </p:spTree>
    <p:extLst>
      <p:ext uri="{BB962C8B-B14F-4D97-AF65-F5344CB8AC3E}">
        <p14:creationId xmlns:p14="http://schemas.microsoft.com/office/powerpoint/2010/main" val="637310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cadence of the time domain black hole mapper survey?</a:t>
            </a:r>
          </a:p>
          <a:p>
            <a:endParaRPr lang="en-US" dirty="0" smtClean="0"/>
          </a:p>
          <a:p>
            <a:r>
              <a:rPr lang="en-US" dirty="0" smtClean="0"/>
              <a:t>3000 </a:t>
            </a:r>
            <a:r>
              <a:rPr lang="en-US" dirty="0" smtClean="0">
                <a:sym typeface="Wingdings"/>
              </a:rPr>
              <a:t> 10,000 A coverage (great for </a:t>
            </a:r>
            <a:r>
              <a:rPr lang="en-US" dirty="0" err="1" smtClean="0">
                <a:sym typeface="Wingdings"/>
              </a:rPr>
              <a:t>rm</a:t>
            </a:r>
            <a:r>
              <a:rPr lang="en-US" dirty="0" smtClean="0">
                <a:sym typeface="Wingdings"/>
              </a:rPr>
              <a:t> </a:t>
            </a:r>
            <a:r>
              <a:rPr lang="en-US" dirty="0" err="1" smtClean="0">
                <a:sym typeface="Wingdings"/>
              </a:rPr>
              <a:t>Hbeta</a:t>
            </a:r>
            <a:r>
              <a:rPr lang="en-US" dirty="0" smtClean="0">
                <a:sym typeface="Wingdings"/>
              </a:rPr>
              <a:t> n=4-2</a:t>
            </a:r>
            <a:r>
              <a:rPr lang="en-US" baseline="0" dirty="0" smtClean="0">
                <a:sym typeface="Wingdings"/>
              </a:rPr>
              <a:t> </a:t>
            </a:r>
            <a:r>
              <a:rPr lang="en-US" dirty="0" smtClean="0">
                <a:sym typeface="Wingdings"/>
              </a:rPr>
              <a:t>4860A z&lt;2, CIV 1500A z &gt;</a:t>
            </a:r>
            <a:r>
              <a:rPr lang="en-US" baseline="0" dirty="0" smtClean="0">
                <a:sym typeface="Wingdings"/>
              </a:rPr>
              <a:t> 2</a:t>
            </a:r>
            <a:r>
              <a:rPr lang="en-US" dirty="0" smtClean="0">
                <a:sym typeface="Wingdings"/>
              </a:rPr>
              <a:t> and continuum studies)</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29</a:t>
            </a:fld>
            <a:endParaRPr lang="en-US"/>
          </a:p>
        </p:txBody>
      </p:sp>
    </p:spTree>
    <p:extLst>
      <p:ext uri="{BB962C8B-B14F-4D97-AF65-F5344CB8AC3E}">
        <p14:creationId xmlns:p14="http://schemas.microsoft.com/office/powerpoint/2010/main" val="302844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erosita</a:t>
            </a:r>
            <a:r>
              <a:rPr lang="en-US" dirty="0" smtClean="0"/>
              <a:t> X-ray (built by MPE launch by the </a:t>
            </a:r>
            <a:r>
              <a:rPr lang="en-US" dirty="0" err="1" smtClean="0"/>
              <a:t>russians</a:t>
            </a:r>
            <a:r>
              <a:rPr lang="en-US" dirty="0" smtClean="0"/>
              <a:t>) telescope</a:t>
            </a:r>
            <a:r>
              <a:rPr lang="en-US" baseline="0" dirty="0" smtClean="0"/>
              <a:t> launch ~2018 will follow up on SDSS black hole mapper targets to study X-ray corona</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30</a:t>
            </a:fld>
            <a:endParaRPr lang="en-US"/>
          </a:p>
        </p:txBody>
      </p:sp>
    </p:spTree>
    <p:extLst>
      <p:ext uri="{BB962C8B-B14F-4D97-AF65-F5344CB8AC3E}">
        <p14:creationId xmlns:p14="http://schemas.microsoft.com/office/powerpoint/2010/main" val="238780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AGN triggered by major mergers?</a:t>
            </a:r>
            <a:r>
              <a:rPr lang="en-US" baseline="0" dirty="0" smtClean="0"/>
              <a:t> Some tentative evidence to suggest this may be the case at high </a:t>
            </a:r>
            <a:r>
              <a:rPr lang="en-US" baseline="0" dirty="0" err="1" smtClean="0"/>
              <a:t>redshit</a:t>
            </a:r>
            <a:r>
              <a:rPr lang="en-US" baseline="0" dirty="0" smtClean="0"/>
              <a:t> (compare the AGN and control sample of a large sample of galaxies), but may correlation </a:t>
            </a:r>
            <a:r>
              <a:rPr lang="en-US" baseline="0" dirty="0" err="1" smtClean="0"/>
              <a:t>doesn</a:t>
            </a:r>
            <a:r>
              <a:rPr lang="mr-IN" baseline="0" dirty="0" smtClean="0"/>
              <a:t>’</a:t>
            </a:r>
            <a:r>
              <a:rPr lang="en-US" baseline="0" dirty="0" smtClean="0"/>
              <a:t>t imply causation. Other problems with studies like this. How to identify mergers (story of Tim teaching a lecture in </a:t>
            </a:r>
            <a:r>
              <a:rPr lang="en-US" baseline="0" dirty="0" err="1" smtClean="0"/>
              <a:t>Viviennes</a:t>
            </a:r>
            <a:r>
              <a:rPr lang="en-US" baseline="0" dirty="0" smtClean="0"/>
              <a:t> class and the students being worse than random number generator at classifying AGN)</a:t>
            </a:r>
          </a:p>
          <a:p>
            <a:endParaRPr lang="en-US" baseline="0" dirty="0" smtClean="0"/>
          </a:p>
          <a:p>
            <a:r>
              <a:rPr lang="en-US" baseline="0" dirty="0" smtClean="0"/>
              <a:t>May only indirectly trigger the AGN </a:t>
            </a:r>
            <a:r>
              <a:rPr lang="en-US" baseline="0" dirty="0" err="1" smtClean="0"/>
              <a:t>eg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40</a:t>
            </a:fld>
            <a:endParaRPr lang="en-US"/>
          </a:p>
        </p:txBody>
      </p:sp>
    </p:spTree>
    <p:extLst>
      <p:ext uri="{BB962C8B-B14F-4D97-AF65-F5344CB8AC3E}">
        <p14:creationId xmlns:p14="http://schemas.microsoft.com/office/powerpoint/2010/main" val="124859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mergers trigger starburst that</a:t>
            </a:r>
            <a:r>
              <a:rPr lang="en-US" baseline="0" dirty="0" smtClean="0"/>
              <a:t> then triggers AGN.</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41</a:t>
            </a:fld>
            <a:endParaRPr lang="en-US"/>
          </a:p>
        </p:txBody>
      </p:sp>
    </p:spTree>
    <p:extLst>
      <p:ext uri="{BB962C8B-B14F-4D97-AF65-F5344CB8AC3E}">
        <p14:creationId xmlns:p14="http://schemas.microsoft.com/office/powerpoint/2010/main" val="59387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 than use individual priors, use prior distributions based on previous observations</a:t>
            </a:r>
            <a:r>
              <a:rPr lang="en-US" baseline="0" dirty="0" smtClean="0"/>
              <a:t> of large sample populations.</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46</a:t>
            </a:fld>
            <a:endParaRPr lang="en-US"/>
          </a:p>
        </p:txBody>
      </p:sp>
    </p:spTree>
    <p:extLst>
      <p:ext uri="{BB962C8B-B14F-4D97-AF65-F5344CB8AC3E}">
        <p14:creationId xmlns:p14="http://schemas.microsoft.com/office/powerpoint/2010/main" val="100716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a:t>
            </a:r>
            <a:r>
              <a:rPr lang="en-US" baseline="0" dirty="0" smtClean="0"/>
              <a:t> Bayesian models have likelihood and prior terms. What if we know (from population studies) some extra information on the expected behavior of the parameters given the population model. Interesting for me as this is the first time I have gone from dealing with one AGN and now dealing with 1000. Statistical modeling of the population may become important rather than just </a:t>
            </a:r>
            <a:r>
              <a:rPr lang="en-US" baseline="0" dirty="0" err="1" smtClean="0"/>
              <a:t>modelling</a:t>
            </a:r>
            <a:r>
              <a:rPr lang="en-US" baseline="0" dirty="0" smtClean="0"/>
              <a:t> each AGN one by one independently.</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47</a:t>
            </a:fld>
            <a:endParaRPr lang="en-US"/>
          </a:p>
        </p:txBody>
      </p:sp>
    </p:spTree>
    <p:extLst>
      <p:ext uri="{BB962C8B-B14F-4D97-AF65-F5344CB8AC3E}">
        <p14:creationId xmlns:p14="http://schemas.microsoft.com/office/powerpoint/2010/main" val="29830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 population parameter would be the redshift distribution rather than individual</a:t>
            </a:r>
            <a:r>
              <a:rPr lang="en-US" baseline="0" dirty="0" smtClean="0"/>
              <a:t> redshift</a:t>
            </a:r>
            <a:endParaRPr lang="en-US" dirty="0"/>
          </a:p>
        </p:txBody>
      </p:sp>
      <p:sp>
        <p:nvSpPr>
          <p:cNvPr id="4" name="Slide Number Placeholder 3"/>
          <p:cNvSpPr>
            <a:spLocks noGrp="1"/>
          </p:cNvSpPr>
          <p:nvPr>
            <p:ph type="sldNum" sz="quarter" idx="10"/>
          </p:nvPr>
        </p:nvSpPr>
        <p:spPr/>
        <p:txBody>
          <a:bodyPr/>
          <a:lstStyle/>
          <a:p>
            <a:fld id="{E2022DEA-38C6-7548-AC06-58550B8CC5FC}" type="slidenum">
              <a:rPr lang="en-US" smtClean="0"/>
              <a:t>48</a:t>
            </a:fld>
            <a:endParaRPr lang="en-US"/>
          </a:p>
        </p:txBody>
      </p:sp>
    </p:spTree>
    <p:extLst>
      <p:ext uri="{BB962C8B-B14F-4D97-AF65-F5344CB8AC3E}">
        <p14:creationId xmlns:p14="http://schemas.microsoft.com/office/powerpoint/2010/main" val="13285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BE91DB2-EA47-814D-8E0A-541CE7C02207}" type="datetimeFigureOut">
              <a:rPr lang="en-US" smtClean="0"/>
              <a:t>07/02/18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3428040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BE91DB2-EA47-814D-8E0A-541CE7C02207}" type="datetimeFigureOut">
              <a:rPr lang="en-US" smtClean="0"/>
              <a:t>07/02/18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206003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BE91DB2-EA47-814D-8E0A-541CE7C02207}" type="datetimeFigureOut">
              <a:rPr lang="en-US" smtClean="0"/>
              <a:t>07/02/18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65246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BE91DB2-EA47-814D-8E0A-541CE7C02207}" type="datetimeFigureOut">
              <a:rPr lang="en-US" smtClean="0"/>
              <a:t>07/02/18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363536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BE91DB2-EA47-814D-8E0A-541CE7C02207}" type="datetimeFigureOut">
              <a:rPr lang="en-US" smtClean="0"/>
              <a:t>07/02/18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395684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BE91DB2-EA47-814D-8E0A-541CE7C02207}" type="datetimeFigureOut">
              <a:rPr lang="en-US" smtClean="0"/>
              <a:t>07/02/18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2146911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BE91DB2-EA47-814D-8E0A-541CE7C02207}" type="datetimeFigureOut">
              <a:rPr lang="en-US" smtClean="0"/>
              <a:t>07/02/18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406126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BE91DB2-EA47-814D-8E0A-541CE7C02207}" type="datetimeFigureOut">
              <a:rPr lang="en-US" smtClean="0"/>
              <a:t>07/02/18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2414561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E91DB2-EA47-814D-8E0A-541CE7C02207}" type="datetimeFigureOut">
              <a:rPr lang="en-US" smtClean="0"/>
              <a:t>07/02/18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1359989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BE91DB2-EA47-814D-8E0A-541CE7C02207}" type="datetimeFigureOut">
              <a:rPr lang="en-US" smtClean="0"/>
              <a:t>07/02/18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285585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BE91DB2-EA47-814D-8E0A-541CE7C02207}" type="datetimeFigureOut">
              <a:rPr lang="en-US" smtClean="0"/>
              <a:t>07/02/18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6D57C4-4C96-464C-AF28-F971E3C1A81F}" type="slidenum">
              <a:rPr lang="en-US" smtClean="0"/>
              <a:t>‹#›</a:t>
            </a:fld>
            <a:endParaRPr lang="en-US"/>
          </a:p>
        </p:txBody>
      </p:sp>
    </p:spTree>
    <p:extLst>
      <p:ext uri="{BB962C8B-B14F-4D97-AF65-F5344CB8AC3E}">
        <p14:creationId xmlns:p14="http://schemas.microsoft.com/office/powerpoint/2010/main" val="1495081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91DB2-EA47-814D-8E0A-541CE7C02207}" type="datetimeFigureOut">
              <a:rPr lang="en-US" smtClean="0"/>
              <a:t>07/02/18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D57C4-4C96-464C-AF28-F971E3C1A81F}" type="slidenum">
              <a:rPr lang="en-US" smtClean="0"/>
              <a:t>‹#›</a:t>
            </a:fld>
            <a:endParaRPr lang="en-US"/>
          </a:p>
        </p:txBody>
      </p:sp>
    </p:spTree>
    <p:extLst>
      <p:ext uri="{BB962C8B-B14F-4D97-AF65-F5344CB8AC3E}">
        <p14:creationId xmlns:p14="http://schemas.microsoft.com/office/powerpoint/2010/main" val="2366038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 Id="rId3" Type="http://schemas.openxmlformats.org/officeDocument/2006/relationships/image" Target="../media/image60.emf"/></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4" Type="http://schemas.microsoft.com/office/2007/relationships/hdphoto" Target="../media/hdphoto1.wdp"/><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31 at 19.26.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725" y="374473"/>
            <a:ext cx="4505768" cy="6303323"/>
          </a:xfrm>
          <a:prstGeom prst="rect">
            <a:avLst/>
          </a:prstGeom>
        </p:spPr>
      </p:pic>
      <p:sp>
        <p:nvSpPr>
          <p:cNvPr id="6" name="TextBox 5"/>
          <p:cNvSpPr txBox="1"/>
          <p:nvPr/>
        </p:nvSpPr>
        <p:spPr>
          <a:xfrm>
            <a:off x="-383002" y="0"/>
            <a:ext cx="10174032" cy="584776"/>
          </a:xfrm>
          <a:prstGeom prst="rect">
            <a:avLst/>
          </a:prstGeom>
          <a:noFill/>
        </p:spPr>
        <p:txBody>
          <a:bodyPr wrap="square" rtlCol="0">
            <a:spAutoFit/>
          </a:bodyPr>
          <a:lstStyle/>
          <a:p>
            <a:pPr algn="ctr"/>
            <a:r>
              <a:rPr lang="en-US" sz="3200" b="1" dirty="0" smtClean="0"/>
              <a:t>Sloan Digital Sky Survey </a:t>
            </a:r>
            <a:r>
              <a:rPr lang="mr-IN" sz="3200" b="1" dirty="0" smtClean="0"/>
              <a:t>–</a:t>
            </a:r>
            <a:r>
              <a:rPr lang="en-US" sz="3200" b="1" dirty="0" smtClean="0"/>
              <a:t> Reverberation Mapping</a:t>
            </a:r>
            <a:endParaRPr lang="en-US" sz="3200" b="1" dirty="0"/>
          </a:p>
        </p:txBody>
      </p:sp>
      <p:pic>
        <p:nvPicPr>
          <p:cNvPr id="7" name="Picture 6" descr="Screen Shot 2017-11-30 at 22.11.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211" y="3684487"/>
            <a:ext cx="3991209" cy="6093021"/>
          </a:xfrm>
          <a:prstGeom prst="rect">
            <a:avLst/>
          </a:prstGeom>
        </p:spPr>
      </p:pic>
      <p:sp>
        <p:nvSpPr>
          <p:cNvPr id="8" name="TextBox 7"/>
          <p:cNvSpPr txBox="1"/>
          <p:nvPr/>
        </p:nvSpPr>
        <p:spPr>
          <a:xfrm>
            <a:off x="0" y="1966658"/>
            <a:ext cx="9144000" cy="2677656"/>
          </a:xfrm>
          <a:prstGeom prst="rect">
            <a:avLst/>
          </a:prstGeom>
          <a:noFill/>
        </p:spPr>
        <p:txBody>
          <a:bodyPr wrap="square" rtlCol="0">
            <a:spAutoFit/>
          </a:bodyPr>
          <a:lstStyle/>
          <a:p>
            <a:pPr marL="285750" indent="-285750">
              <a:buFont typeface="Arial"/>
              <a:buChar char="•"/>
            </a:pPr>
            <a:r>
              <a:rPr lang="en-US" dirty="0" smtClean="0"/>
              <a:t>SCIENCE GOALS: To explore the potential of reverberation mapping for a large homogenous sample of broad-line quasars</a:t>
            </a:r>
            <a:r>
              <a:rPr lang="en-US" dirty="0" smtClean="0"/>
              <a:t>.</a:t>
            </a:r>
            <a:endParaRPr lang="en-US" dirty="0"/>
          </a:p>
          <a:p>
            <a:pPr marL="285750" indent="-285750">
              <a:buFont typeface="Arial"/>
              <a:buChar char="•"/>
            </a:pPr>
            <a:r>
              <a:rPr lang="en-US" dirty="0" smtClean="0"/>
              <a:t>849 quasar sample </a:t>
            </a:r>
            <a:r>
              <a:rPr lang="en-US" i="1" dirty="0" err="1" smtClean="0"/>
              <a:t>i</a:t>
            </a:r>
            <a:r>
              <a:rPr lang="en-US" dirty="0" smtClean="0"/>
              <a:t> &lt; 21.7 (flux limited) in 7 deg</a:t>
            </a:r>
            <a:r>
              <a:rPr lang="en-US" baseline="30000" dirty="0" smtClean="0"/>
              <a:t>2</a:t>
            </a:r>
            <a:r>
              <a:rPr lang="en-US" dirty="0" smtClean="0"/>
              <a:t>.</a:t>
            </a:r>
            <a:endParaRPr lang="en-US" dirty="0"/>
          </a:p>
          <a:p>
            <a:pPr marL="285750" indent="-285750">
              <a:buFont typeface="Arial"/>
              <a:buChar char="•"/>
            </a:pPr>
            <a:r>
              <a:rPr lang="en-US" dirty="0" smtClean="0"/>
              <a:t>222 of these with required redshift range for detectable H</a:t>
            </a:r>
            <a:r>
              <a:rPr lang="en-US" i="1" dirty="0" smtClean="0"/>
              <a:t>β </a:t>
            </a:r>
            <a:r>
              <a:rPr lang="en-US" dirty="0" smtClean="0"/>
              <a:t>line</a:t>
            </a:r>
            <a:r>
              <a:rPr lang="en-US" dirty="0"/>
              <a:t> </a:t>
            </a:r>
            <a:r>
              <a:rPr lang="en-US" dirty="0" smtClean="0"/>
              <a:t>(useful for estimating M</a:t>
            </a:r>
            <a:r>
              <a:rPr lang="en-US" baseline="-25000" dirty="0" smtClean="0"/>
              <a:t>BH</a:t>
            </a:r>
            <a:r>
              <a:rPr lang="en-US" dirty="0" smtClean="0"/>
              <a:t>).</a:t>
            </a:r>
          </a:p>
          <a:p>
            <a:pPr marL="285750" indent="-285750">
              <a:buFont typeface="Arial"/>
              <a:buChar char="•"/>
            </a:pPr>
            <a:endParaRPr lang="en-US" dirty="0"/>
          </a:p>
          <a:p>
            <a:pPr marL="285750" indent="-285750">
              <a:buFont typeface="Arial"/>
              <a:buChar char="•"/>
            </a:pPr>
            <a:r>
              <a:rPr lang="en-US" dirty="0" smtClean="0"/>
              <a:t>What can we learn about the </a:t>
            </a:r>
            <a:r>
              <a:rPr lang="en-US" b="1" dirty="0" smtClean="0"/>
              <a:t>accretion disk by </a:t>
            </a:r>
            <a:r>
              <a:rPr lang="en-US" dirty="0" smtClean="0"/>
              <a:t>studying </a:t>
            </a:r>
            <a:r>
              <a:rPr lang="en-US" b="1" dirty="0" smtClean="0"/>
              <a:t>variabilit</a:t>
            </a:r>
            <a:r>
              <a:rPr lang="en-US" b="1" dirty="0" smtClean="0"/>
              <a:t>y in g and I </a:t>
            </a:r>
            <a:r>
              <a:rPr lang="en-US" b="1" dirty="0" err="1" smtClean="0"/>
              <a:t>lightcurves</a:t>
            </a:r>
            <a:r>
              <a:rPr lang="en-US" dirty="0" smtClean="0"/>
              <a:t>.</a:t>
            </a: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i="1" baseline="-25000" dirty="0"/>
          </a:p>
          <a:p>
            <a:pPr marL="285750" indent="-285750">
              <a:buFont typeface="Arial"/>
              <a:buChar char="•"/>
            </a:pPr>
            <a:endParaRPr lang="en-US" i="1" baseline="-25000" dirty="0"/>
          </a:p>
        </p:txBody>
      </p:sp>
      <p:pic>
        <p:nvPicPr>
          <p:cNvPr id="9" name="Picture 8" descr="Screen Shot 2017-11-30 at 22.24.2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1752600"/>
          </a:xfrm>
          <a:prstGeom prst="rect">
            <a:avLst/>
          </a:prstGeom>
        </p:spPr>
      </p:pic>
      <p:pic>
        <p:nvPicPr>
          <p:cNvPr id="10" name="Picture 9" descr="Screen Shot 2017-11-30 at 22.11.56.png"/>
          <p:cNvPicPr>
            <a:picLocks noChangeAspect="1"/>
          </p:cNvPicPr>
          <p:nvPr/>
        </p:nvPicPr>
        <p:blipFill rotWithShape="1">
          <a:blip r:embed="rId4">
            <a:extLst>
              <a:ext uri="{28A0092B-C50C-407E-A947-70E740481C1C}">
                <a14:useLocalDpi xmlns:a14="http://schemas.microsoft.com/office/drawing/2010/main" val="0"/>
              </a:ext>
            </a:extLst>
          </a:blip>
          <a:srcRect t="50779"/>
          <a:stretch/>
        </p:blipFill>
        <p:spPr>
          <a:xfrm>
            <a:off x="0" y="3858971"/>
            <a:ext cx="3991209" cy="2999029"/>
          </a:xfrm>
          <a:prstGeom prst="rect">
            <a:avLst/>
          </a:prstGeom>
        </p:spPr>
      </p:pic>
      <p:sp>
        <p:nvSpPr>
          <p:cNvPr id="11" name="TextBox 10"/>
          <p:cNvSpPr txBox="1"/>
          <p:nvPr/>
        </p:nvSpPr>
        <p:spPr>
          <a:xfrm>
            <a:off x="3195215" y="6469243"/>
            <a:ext cx="4914205" cy="369332"/>
          </a:xfrm>
          <a:prstGeom prst="rect">
            <a:avLst/>
          </a:prstGeom>
          <a:noFill/>
        </p:spPr>
        <p:txBody>
          <a:bodyPr wrap="square" rtlCol="0">
            <a:spAutoFit/>
          </a:bodyPr>
          <a:lstStyle/>
          <a:p>
            <a:r>
              <a:rPr lang="en-US" dirty="0" smtClean="0">
                <a:solidFill>
                  <a:srgbClr val="000000"/>
                </a:solidFill>
              </a:rPr>
              <a:t>[Grier et al 2017]</a:t>
            </a:r>
            <a:endParaRPr lang="en-US" dirty="0">
              <a:solidFill>
                <a:srgbClr val="000000"/>
              </a:solidFill>
            </a:endParaRPr>
          </a:p>
        </p:txBody>
      </p:sp>
    </p:spTree>
    <p:extLst>
      <p:ext uri="{BB962C8B-B14F-4D97-AF65-F5344CB8AC3E}">
        <p14:creationId xmlns:p14="http://schemas.microsoft.com/office/powerpoint/2010/main" val="20644777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950"/>
            <a:ext cx="8229600" cy="1143000"/>
          </a:xfrm>
        </p:spPr>
        <p:txBody>
          <a:bodyPr>
            <a:normAutofit/>
          </a:bodyPr>
          <a:lstStyle/>
          <a:p>
            <a:r>
              <a:rPr lang="en-US" sz="3200" dirty="0" smtClean="0"/>
              <a:t>Tests on synthetic data</a:t>
            </a:r>
            <a:endParaRPr lang="en-US" sz="3200" dirty="0"/>
          </a:p>
        </p:txBody>
      </p:sp>
      <p:pic>
        <p:nvPicPr>
          <p:cNvPr id="4" name="Picture 3" descr="00001_iteration_00800.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500" y="-69858"/>
            <a:ext cx="6623777" cy="8571946"/>
          </a:xfrm>
          <a:prstGeom prst="rect">
            <a:avLst/>
          </a:prstGeom>
        </p:spPr>
      </p:pic>
      <p:sp>
        <p:nvSpPr>
          <p:cNvPr id="5" name="Rectangle 4"/>
          <p:cNvSpPr/>
          <p:nvPr/>
        </p:nvSpPr>
        <p:spPr>
          <a:xfrm>
            <a:off x="5747194" y="2559499"/>
            <a:ext cx="1017260" cy="181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747194" y="3904172"/>
            <a:ext cx="1017260" cy="181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747194" y="5248846"/>
            <a:ext cx="1017260" cy="18143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8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9262"/>
            <a:ext cx="8229600" cy="1143000"/>
          </a:xfrm>
        </p:spPr>
        <p:txBody>
          <a:bodyPr>
            <a:normAutofit/>
          </a:bodyPr>
          <a:lstStyle/>
          <a:p>
            <a:r>
              <a:rPr lang="en-US" sz="2800" dirty="0" smtClean="0"/>
              <a:t>Continuum Lag Detection Problem</a:t>
            </a:r>
            <a:endParaRPr lang="en-US" sz="2800" dirty="0"/>
          </a:p>
        </p:txBody>
      </p:sp>
      <p:pic>
        <p:nvPicPr>
          <p:cNvPr id="4" name="Picture 3" descr="plot_response_in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618"/>
            <a:ext cx="5209858" cy="3910218"/>
          </a:xfrm>
          <a:prstGeom prst="rect">
            <a:avLst/>
          </a:prstGeom>
        </p:spPr>
      </p:pic>
      <p:sp>
        <p:nvSpPr>
          <p:cNvPr id="5" name="Rectangle 4"/>
          <p:cNvSpPr/>
          <p:nvPr/>
        </p:nvSpPr>
        <p:spPr>
          <a:xfrm>
            <a:off x="5209858" y="2096200"/>
            <a:ext cx="3476942" cy="3003209"/>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532980" y="2761340"/>
            <a:ext cx="86610" cy="2338069"/>
          </a:xfrm>
          <a:prstGeom prst="rect">
            <a:avLst/>
          </a:prstGeom>
          <a:no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72294" y="2761340"/>
            <a:ext cx="2439072" cy="1200328"/>
          </a:xfrm>
          <a:prstGeom prst="rect">
            <a:avLst/>
          </a:prstGeom>
          <a:noFill/>
        </p:spPr>
        <p:txBody>
          <a:bodyPr wrap="square" rtlCol="0">
            <a:spAutoFit/>
          </a:bodyPr>
          <a:lstStyle/>
          <a:p>
            <a:r>
              <a:rPr lang="en-US" sz="2400" b="1" dirty="0" smtClean="0"/>
              <a:t>Continuum</a:t>
            </a:r>
          </a:p>
          <a:p>
            <a:r>
              <a:rPr lang="en-US" sz="2400" b="1" dirty="0" smtClean="0"/>
              <a:t>response</a:t>
            </a:r>
          </a:p>
          <a:p>
            <a:r>
              <a:rPr lang="en-US" sz="2400" b="1" dirty="0" smtClean="0"/>
              <a:t>~ 10 days wide</a:t>
            </a:r>
            <a:endParaRPr lang="en-US" sz="2400" b="1" dirty="0"/>
          </a:p>
        </p:txBody>
      </p:sp>
      <p:sp>
        <p:nvSpPr>
          <p:cNvPr id="8" name="TextBox 7"/>
          <p:cNvSpPr txBox="1"/>
          <p:nvPr/>
        </p:nvSpPr>
        <p:spPr>
          <a:xfrm>
            <a:off x="5209858" y="2761340"/>
            <a:ext cx="2439072" cy="1200328"/>
          </a:xfrm>
          <a:prstGeom prst="rect">
            <a:avLst/>
          </a:prstGeom>
          <a:noFill/>
        </p:spPr>
        <p:txBody>
          <a:bodyPr wrap="square" rtlCol="0">
            <a:spAutoFit/>
          </a:bodyPr>
          <a:lstStyle/>
          <a:p>
            <a:r>
              <a:rPr lang="en-US" sz="2400" b="1" dirty="0" smtClean="0"/>
              <a:t>top-hat</a:t>
            </a:r>
          </a:p>
          <a:p>
            <a:r>
              <a:rPr lang="en-US" sz="2400" b="1" dirty="0" smtClean="0"/>
              <a:t>response</a:t>
            </a:r>
          </a:p>
          <a:p>
            <a:r>
              <a:rPr lang="en-US" sz="2400" b="1" dirty="0" smtClean="0"/>
              <a:t>~ 0.2 days wide</a:t>
            </a:r>
            <a:endParaRPr lang="en-US" sz="2400" b="1" dirty="0"/>
          </a:p>
        </p:txBody>
      </p:sp>
      <p:pic>
        <p:nvPicPr>
          <p:cNvPr id="9" name="Picture 8" descr="plot_response_inc.pdf"/>
          <p:cNvPicPr>
            <a:picLocks noChangeAspect="1"/>
          </p:cNvPicPr>
          <p:nvPr/>
        </p:nvPicPr>
        <p:blipFill rotWithShape="1">
          <a:blip r:embed="rId2">
            <a:extLst>
              <a:ext uri="{28A0092B-C50C-407E-A947-70E740481C1C}">
                <a14:useLocalDpi xmlns:a14="http://schemas.microsoft.com/office/drawing/2010/main" val="0"/>
              </a:ext>
            </a:extLst>
          </a:blip>
          <a:srcRect t="88660"/>
          <a:stretch/>
        </p:blipFill>
        <p:spPr>
          <a:xfrm>
            <a:off x="4640319" y="5099408"/>
            <a:ext cx="4503681" cy="443427"/>
          </a:xfrm>
          <a:prstGeom prst="rect">
            <a:avLst/>
          </a:prstGeom>
        </p:spPr>
      </p:pic>
      <p:sp>
        <p:nvSpPr>
          <p:cNvPr id="3" name="Content Placeholder 2"/>
          <p:cNvSpPr>
            <a:spLocks noGrp="1"/>
          </p:cNvSpPr>
          <p:nvPr>
            <p:ph idx="1"/>
          </p:nvPr>
        </p:nvSpPr>
        <p:spPr>
          <a:xfrm>
            <a:off x="0" y="732337"/>
            <a:ext cx="9144000" cy="5979534"/>
          </a:xfrm>
        </p:spPr>
        <p:txBody>
          <a:bodyPr>
            <a:normAutofit/>
          </a:bodyPr>
          <a:lstStyle/>
          <a:p>
            <a:r>
              <a:rPr lang="en-US" sz="2000" dirty="0" smtClean="0"/>
              <a:t>CREAM fast(</a:t>
            </a:r>
            <a:r>
              <a:rPr lang="en-US" sz="2000" dirty="0" err="1" smtClean="0"/>
              <a:t>ish</a:t>
            </a:r>
            <a:r>
              <a:rPr lang="en-US" sz="2000" dirty="0" smtClean="0"/>
              <a:t>) when merging light curves and simultaneously fitting top-hat response to get the line lags.</a:t>
            </a:r>
          </a:p>
          <a:p>
            <a:r>
              <a:rPr lang="en-US" sz="2000" dirty="0" smtClean="0"/>
              <a:t>Continuum response functions much wider so need additional computation time.</a:t>
            </a:r>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Will need to measure accretion disc lags between merged SDSS and </a:t>
            </a:r>
            <a:r>
              <a:rPr lang="en-US" sz="2000" dirty="0" err="1" smtClean="0"/>
              <a:t>PANStarrs</a:t>
            </a:r>
            <a:r>
              <a:rPr lang="en-US" sz="2000" dirty="0" smtClean="0"/>
              <a:t> continuum bands. Need to speed up code somehow.</a:t>
            </a:r>
            <a:endParaRPr lang="en-US" sz="2000" dirty="0"/>
          </a:p>
        </p:txBody>
      </p:sp>
    </p:spTree>
    <p:extLst>
      <p:ext uri="{BB962C8B-B14F-4D97-AF65-F5344CB8AC3E}">
        <p14:creationId xmlns:p14="http://schemas.microsoft.com/office/powerpoint/2010/main" val="3903648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59"/>
            <a:ext cx="8229600" cy="1143000"/>
          </a:xfrm>
        </p:spPr>
        <p:txBody>
          <a:bodyPr>
            <a:normAutofit/>
          </a:bodyPr>
          <a:lstStyle/>
          <a:p>
            <a:r>
              <a:rPr lang="en-US" sz="3200" dirty="0" smtClean="0"/>
              <a:t>Affine Invariance</a:t>
            </a:r>
            <a:endParaRPr lang="en-US" sz="3200" dirty="0"/>
          </a:p>
        </p:txBody>
      </p:sp>
      <p:sp>
        <p:nvSpPr>
          <p:cNvPr id="3" name="Content Placeholder 2"/>
          <p:cNvSpPr>
            <a:spLocks noGrp="1"/>
          </p:cNvSpPr>
          <p:nvPr>
            <p:ph idx="1"/>
          </p:nvPr>
        </p:nvSpPr>
        <p:spPr>
          <a:xfrm>
            <a:off x="66149" y="1094956"/>
            <a:ext cx="8620651" cy="933786"/>
          </a:xfrm>
        </p:spPr>
        <p:txBody>
          <a:bodyPr>
            <a:normAutofit/>
          </a:bodyPr>
          <a:lstStyle/>
          <a:p>
            <a:r>
              <a:rPr lang="en-US" sz="2000" dirty="0" smtClean="0"/>
              <a:t>Use correlations between parameters to decide direction to ‘step’ in the MCMC chain.</a:t>
            </a:r>
            <a:endParaRPr lang="en-US" sz="2000" dirty="0"/>
          </a:p>
        </p:txBody>
      </p:sp>
      <p:sp>
        <p:nvSpPr>
          <p:cNvPr id="7" name="Content Placeholder 2"/>
          <p:cNvSpPr txBox="1">
            <a:spLocks/>
          </p:cNvSpPr>
          <p:nvPr/>
        </p:nvSpPr>
        <p:spPr>
          <a:xfrm>
            <a:off x="213549" y="5654773"/>
            <a:ext cx="8620651" cy="93378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For an identical number of steps, affine sampling more efficiently samples the posterior parameter space. Will now implement this into cream to reduce the number of iterations required to converge.</a:t>
            </a:r>
            <a:endParaRPr lang="en-US" sz="2000" dirty="0"/>
          </a:p>
        </p:txBody>
      </p:sp>
      <p:pic>
        <p:nvPicPr>
          <p:cNvPr id="9" name="Picture 8" descr="fig_affine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084" y="1993457"/>
            <a:ext cx="4878227" cy="3661316"/>
          </a:xfrm>
          <a:prstGeom prst="rect">
            <a:avLst/>
          </a:prstGeom>
        </p:spPr>
      </p:pic>
      <p:pic>
        <p:nvPicPr>
          <p:cNvPr id="8" name="Picture 7" descr="fig_affine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41" y="2028743"/>
            <a:ext cx="4878227" cy="3661316"/>
          </a:xfrm>
          <a:prstGeom prst="rect">
            <a:avLst/>
          </a:prstGeom>
        </p:spPr>
      </p:pic>
    </p:spTree>
    <p:extLst>
      <p:ext uri="{BB962C8B-B14F-4D97-AF65-F5344CB8AC3E}">
        <p14:creationId xmlns:p14="http://schemas.microsoft.com/office/powerpoint/2010/main" val="778825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89"/>
            <a:ext cx="8229600" cy="1143000"/>
          </a:xfrm>
        </p:spPr>
        <p:txBody>
          <a:bodyPr>
            <a:normAutofit/>
          </a:bodyPr>
          <a:lstStyle/>
          <a:p>
            <a:r>
              <a:rPr lang="en-US" sz="3600" dirty="0" smtClean="0"/>
              <a:t>When to Start </a:t>
            </a:r>
            <a:r>
              <a:rPr lang="en-US" sz="3600" dirty="0"/>
              <a:t>A</a:t>
            </a:r>
            <a:r>
              <a:rPr lang="en-US" sz="3600" dirty="0" smtClean="0"/>
              <a:t>ffine Stepping?</a:t>
            </a:r>
            <a:endParaRPr lang="en-US" sz="3600" dirty="0"/>
          </a:p>
        </p:txBody>
      </p:sp>
      <p:pic>
        <p:nvPicPr>
          <p:cNvPr id="4" name="Picture 3" descr="fig_probcloud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32" y="1673135"/>
            <a:ext cx="7072689" cy="5308352"/>
          </a:xfrm>
          <a:prstGeom prst="rect">
            <a:avLst/>
          </a:prstGeom>
        </p:spPr>
      </p:pic>
      <p:sp>
        <p:nvSpPr>
          <p:cNvPr id="3" name="Content Placeholder 2"/>
          <p:cNvSpPr>
            <a:spLocks noGrp="1"/>
          </p:cNvSpPr>
          <p:nvPr>
            <p:ph idx="1"/>
          </p:nvPr>
        </p:nvSpPr>
        <p:spPr>
          <a:xfrm>
            <a:off x="457200" y="1006649"/>
            <a:ext cx="8229600" cy="940127"/>
          </a:xfrm>
        </p:spPr>
        <p:txBody>
          <a:bodyPr>
            <a:normAutofit/>
          </a:bodyPr>
          <a:lstStyle/>
          <a:p>
            <a:r>
              <a:rPr lang="en-US" sz="2000" dirty="0" smtClean="0"/>
              <a:t>Need to build up enough points to make a posterior probability cloud.</a:t>
            </a:r>
          </a:p>
          <a:p>
            <a:r>
              <a:rPr lang="en-US" sz="2000" dirty="0" smtClean="0"/>
              <a:t>So we know the direction to step in parameter space.</a:t>
            </a:r>
            <a:endParaRPr lang="en-US" sz="2000" dirty="0"/>
          </a:p>
        </p:txBody>
      </p:sp>
      <p:sp>
        <p:nvSpPr>
          <p:cNvPr id="5" name="TextBox 4"/>
          <p:cNvSpPr txBox="1"/>
          <p:nvPr/>
        </p:nvSpPr>
        <p:spPr>
          <a:xfrm>
            <a:off x="2787079" y="2152221"/>
            <a:ext cx="2769439" cy="461665"/>
          </a:xfrm>
          <a:prstGeom prst="rect">
            <a:avLst/>
          </a:prstGeom>
          <a:noFill/>
        </p:spPr>
        <p:txBody>
          <a:bodyPr wrap="square" rtlCol="0">
            <a:spAutoFit/>
          </a:bodyPr>
          <a:lstStyle/>
          <a:p>
            <a:r>
              <a:rPr lang="en-US" sz="2400" b="1" dirty="0" smtClean="0"/>
              <a:t>10</a:t>
            </a:r>
            <a:r>
              <a:rPr lang="en-US" sz="2400" b="1" baseline="30000" dirty="0" smtClean="0"/>
              <a:t>5</a:t>
            </a:r>
            <a:r>
              <a:rPr lang="en-US" sz="2400" b="1" dirty="0" smtClean="0"/>
              <a:t> Iterations</a:t>
            </a:r>
            <a:endParaRPr lang="en-US" sz="2400" b="1" dirty="0"/>
          </a:p>
        </p:txBody>
      </p:sp>
    </p:spTree>
    <p:extLst>
      <p:ext uri="{BB962C8B-B14F-4D97-AF65-F5344CB8AC3E}">
        <p14:creationId xmlns:p14="http://schemas.microsoft.com/office/powerpoint/2010/main" val="3649080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_probcloud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63" y="-181118"/>
            <a:ext cx="7329823" cy="5501342"/>
          </a:xfrm>
          <a:prstGeom prst="rect">
            <a:avLst/>
          </a:prstGeom>
        </p:spPr>
      </p:pic>
      <p:sp>
        <p:nvSpPr>
          <p:cNvPr id="5" name="TextBox 4"/>
          <p:cNvSpPr txBox="1"/>
          <p:nvPr/>
        </p:nvSpPr>
        <p:spPr>
          <a:xfrm>
            <a:off x="2169689" y="30576"/>
            <a:ext cx="2769439" cy="461665"/>
          </a:xfrm>
          <a:prstGeom prst="rect">
            <a:avLst/>
          </a:prstGeom>
          <a:noFill/>
        </p:spPr>
        <p:txBody>
          <a:bodyPr wrap="square" rtlCol="0">
            <a:spAutoFit/>
          </a:bodyPr>
          <a:lstStyle/>
          <a:p>
            <a:r>
              <a:rPr lang="en-US" sz="2400" b="1" dirty="0" smtClean="0"/>
              <a:t>1000 Iterations</a:t>
            </a:r>
            <a:endParaRPr lang="en-US" sz="2400" b="1" dirty="0"/>
          </a:p>
        </p:txBody>
      </p:sp>
      <p:sp>
        <p:nvSpPr>
          <p:cNvPr id="6" name="TextBox 5"/>
          <p:cNvSpPr txBox="1"/>
          <p:nvPr/>
        </p:nvSpPr>
        <p:spPr>
          <a:xfrm>
            <a:off x="917266" y="5320224"/>
            <a:ext cx="6756020" cy="1323439"/>
          </a:xfrm>
          <a:prstGeom prst="rect">
            <a:avLst/>
          </a:prstGeom>
          <a:noFill/>
        </p:spPr>
        <p:txBody>
          <a:bodyPr wrap="square" rtlCol="0">
            <a:spAutoFit/>
          </a:bodyPr>
          <a:lstStyle/>
          <a:p>
            <a:pPr marL="285750" indent="-285750">
              <a:buFont typeface="Arial"/>
              <a:buChar char="•"/>
            </a:pPr>
            <a:r>
              <a:rPr lang="en-US" sz="2000" dirty="0" smtClean="0"/>
              <a:t>For a 10</a:t>
            </a:r>
            <a:r>
              <a:rPr lang="en-US" sz="2000" baseline="30000" dirty="0" smtClean="0"/>
              <a:t>5</a:t>
            </a:r>
            <a:r>
              <a:rPr lang="en-US" sz="2000" dirty="0" smtClean="0"/>
              <a:t> iteration run, can start affine stepping in first ~1000 iterations</a:t>
            </a:r>
          </a:p>
          <a:p>
            <a:pPr marL="285750" indent="-285750">
              <a:buFont typeface="Arial"/>
              <a:buChar char="•"/>
            </a:pPr>
            <a:endParaRPr lang="en-US" sz="2000" dirty="0"/>
          </a:p>
          <a:p>
            <a:pPr marL="285750" indent="-285750">
              <a:buFont typeface="Arial"/>
              <a:buChar char="•"/>
            </a:pPr>
            <a:r>
              <a:rPr lang="en-US" sz="2000" dirty="0" smtClean="0"/>
              <a:t>Speed up convergence?</a:t>
            </a:r>
            <a:endParaRPr lang="en-US" sz="2000" dirty="0"/>
          </a:p>
        </p:txBody>
      </p:sp>
    </p:spTree>
    <p:extLst>
      <p:ext uri="{BB962C8B-B14F-4D97-AF65-F5344CB8AC3E}">
        <p14:creationId xmlns:p14="http://schemas.microsoft.com/office/powerpoint/2010/main" val="220031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yfake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58800"/>
            <a:ext cx="8392864" cy="6299200"/>
          </a:xfrm>
          <a:prstGeom prst="rect">
            <a:avLst/>
          </a:prstGeom>
        </p:spPr>
      </p:pic>
      <p:sp>
        <p:nvSpPr>
          <p:cNvPr id="2" name="Title 1"/>
          <p:cNvSpPr>
            <a:spLocks noGrp="1"/>
          </p:cNvSpPr>
          <p:nvPr>
            <p:ph type="title"/>
          </p:nvPr>
        </p:nvSpPr>
        <p:spPr/>
        <p:txBody>
          <a:bodyPr/>
          <a:lstStyle/>
          <a:p>
            <a:r>
              <a:rPr lang="en-US" dirty="0" smtClean="0"/>
              <a:t>The Good</a:t>
            </a:r>
            <a:endParaRPr lang="en-US" dirty="0"/>
          </a:p>
        </p:txBody>
      </p:sp>
    </p:spTree>
    <p:extLst>
      <p:ext uri="{BB962C8B-B14F-4D97-AF65-F5344CB8AC3E}">
        <p14:creationId xmlns:p14="http://schemas.microsoft.com/office/powerpoint/2010/main" val="456172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yfake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60400"/>
            <a:ext cx="8257496" cy="6197600"/>
          </a:xfrm>
          <a:prstGeom prst="rect">
            <a:avLst/>
          </a:prstGeom>
        </p:spPr>
      </p:pic>
      <p:sp>
        <p:nvSpPr>
          <p:cNvPr id="2" name="Title 1"/>
          <p:cNvSpPr>
            <a:spLocks noGrp="1"/>
          </p:cNvSpPr>
          <p:nvPr>
            <p:ph type="title"/>
          </p:nvPr>
        </p:nvSpPr>
        <p:spPr/>
        <p:txBody>
          <a:bodyPr/>
          <a:lstStyle/>
          <a:p>
            <a:r>
              <a:rPr lang="mr-IN" dirty="0" smtClean="0"/>
              <a:t>…</a:t>
            </a:r>
            <a:r>
              <a:rPr lang="en-GB" dirty="0" smtClean="0"/>
              <a:t>the bad</a:t>
            </a:r>
            <a:endParaRPr lang="en-US" dirty="0"/>
          </a:p>
        </p:txBody>
      </p:sp>
    </p:spTree>
    <p:extLst>
      <p:ext uri="{BB962C8B-B14F-4D97-AF65-F5344CB8AC3E}">
        <p14:creationId xmlns:p14="http://schemas.microsoft.com/office/powerpoint/2010/main" val="39321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yfake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58800"/>
            <a:ext cx="8392866" cy="6299200"/>
          </a:xfrm>
          <a:prstGeom prst="rect">
            <a:avLst/>
          </a:prstGeom>
        </p:spPr>
      </p:pic>
      <p:sp>
        <p:nvSpPr>
          <p:cNvPr id="2" name="Title 1"/>
          <p:cNvSpPr>
            <a:spLocks noGrp="1"/>
          </p:cNvSpPr>
          <p:nvPr>
            <p:ph type="title"/>
          </p:nvPr>
        </p:nvSpPr>
        <p:spPr>
          <a:xfrm>
            <a:off x="457200" y="122238"/>
            <a:ext cx="8229600" cy="1143000"/>
          </a:xfrm>
        </p:spPr>
        <p:txBody>
          <a:bodyPr/>
          <a:lstStyle/>
          <a:p>
            <a:r>
              <a:rPr lang="mr-IN" dirty="0" smtClean="0"/>
              <a:t>…</a:t>
            </a:r>
            <a:r>
              <a:rPr lang="en-GB" dirty="0" smtClean="0"/>
              <a:t> t</a:t>
            </a:r>
            <a:r>
              <a:rPr lang="en-US" dirty="0" smtClean="0"/>
              <a:t>he </a:t>
            </a:r>
            <a:r>
              <a:rPr lang="en-US" dirty="0"/>
              <a:t>u</a:t>
            </a:r>
            <a:r>
              <a:rPr lang="en-US" dirty="0" smtClean="0"/>
              <a:t>gly</a:t>
            </a:r>
            <a:endParaRPr lang="en-US" dirty="0"/>
          </a:p>
        </p:txBody>
      </p:sp>
    </p:spTree>
    <p:extLst>
      <p:ext uri="{BB962C8B-B14F-4D97-AF65-F5344CB8AC3E}">
        <p14:creationId xmlns:p14="http://schemas.microsoft.com/office/powerpoint/2010/main" val="1402158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1-30 at 17.4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53" y="0"/>
            <a:ext cx="6891895" cy="6858000"/>
          </a:xfrm>
          <a:prstGeom prst="rect">
            <a:avLst/>
          </a:prstGeom>
        </p:spPr>
      </p:pic>
      <p:pic>
        <p:nvPicPr>
          <p:cNvPr id="5" name="Picture 4" descr="lamppostmode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67" y="7354"/>
            <a:ext cx="3799361" cy="3242892"/>
          </a:xfrm>
          <a:prstGeom prst="rect">
            <a:avLst/>
          </a:prstGeom>
        </p:spPr>
      </p:pic>
      <p:pic>
        <p:nvPicPr>
          <p:cNvPr id="3" name="Picture 2" descr="Screen Shot 2016-10-26 at 13.27.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708" y="2978100"/>
            <a:ext cx="2626320" cy="1135104"/>
          </a:xfrm>
          <a:prstGeom prst="rect">
            <a:avLst/>
          </a:prstGeom>
          <a:ln>
            <a:solidFill>
              <a:srgbClr val="FF0000"/>
            </a:solidFill>
          </a:ln>
        </p:spPr>
      </p:pic>
    </p:spTree>
    <p:extLst>
      <p:ext uri="{BB962C8B-B14F-4D97-AF65-F5344CB8AC3E}">
        <p14:creationId xmlns:p14="http://schemas.microsoft.com/office/powerpoint/2010/main" val="194937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05 at 15.50.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14" y="635000"/>
            <a:ext cx="4884391" cy="6223000"/>
          </a:xfrm>
          <a:prstGeom prst="rect">
            <a:avLst/>
          </a:prstGeom>
        </p:spPr>
      </p:pic>
      <p:pic>
        <p:nvPicPr>
          <p:cNvPr id="5" name="Picture 4" descr="Screen Shot 2018-02-05 at 15.5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123" y="1498600"/>
            <a:ext cx="4534877" cy="5359400"/>
          </a:xfrm>
          <a:prstGeom prst="rect">
            <a:avLst/>
          </a:prstGeom>
        </p:spPr>
      </p:pic>
      <p:sp>
        <p:nvSpPr>
          <p:cNvPr id="6" name="TextBox 5"/>
          <p:cNvSpPr txBox="1"/>
          <p:nvPr/>
        </p:nvSpPr>
        <p:spPr>
          <a:xfrm>
            <a:off x="1219200" y="50800"/>
            <a:ext cx="6451600" cy="523220"/>
          </a:xfrm>
          <a:prstGeom prst="rect">
            <a:avLst/>
          </a:prstGeom>
          <a:noFill/>
        </p:spPr>
        <p:txBody>
          <a:bodyPr wrap="square" rtlCol="0">
            <a:spAutoFit/>
          </a:bodyPr>
          <a:lstStyle/>
          <a:p>
            <a:pPr algn="ctr"/>
            <a:r>
              <a:rPr lang="en-US" sz="2800" dirty="0" smtClean="0"/>
              <a:t>Write </a:t>
            </a:r>
            <a:r>
              <a:rPr lang="mr-IN" sz="2800" dirty="0" smtClean="0"/>
              <a:t>–</a:t>
            </a:r>
            <a:r>
              <a:rPr lang="en-US" sz="2800" dirty="0" smtClean="0"/>
              <a:t> Up Results</a:t>
            </a:r>
            <a:endParaRPr lang="en-US" sz="2800" dirty="0"/>
          </a:p>
        </p:txBody>
      </p:sp>
    </p:spTree>
    <p:extLst>
      <p:ext uri="{BB962C8B-B14F-4D97-AF65-F5344CB8AC3E}">
        <p14:creationId xmlns:p14="http://schemas.microsoft.com/office/powerpoint/2010/main" val="1256686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report </a:t>
            </a:r>
            <a:r>
              <a:rPr lang="en-US" dirty="0" smtClean="0"/>
              <a:t>Feb</a:t>
            </a:r>
            <a:r>
              <a:rPr lang="en-US" dirty="0" smtClean="0"/>
              <a:t> </a:t>
            </a:r>
            <a:r>
              <a:rPr lang="en-US" dirty="0" smtClean="0"/>
              <a:t>2018</a:t>
            </a:r>
            <a:endParaRPr lang="en-US" dirty="0"/>
          </a:p>
        </p:txBody>
      </p:sp>
      <p:sp>
        <p:nvSpPr>
          <p:cNvPr id="3" name="Content Placeholder 2"/>
          <p:cNvSpPr>
            <a:spLocks noGrp="1"/>
          </p:cNvSpPr>
          <p:nvPr>
            <p:ph idx="1"/>
          </p:nvPr>
        </p:nvSpPr>
        <p:spPr/>
        <p:txBody>
          <a:bodyPr>
            <a:normAutofit/>
          </a:bodyPr>
          <a:lstStyle/>
          <a:p>
            <a:r>
              <a:rPr lang="en-US" sz="2800" dirty="0" smtClean="0"/>
              <a:t>merge </a:t>
            </a:r>
            <a:r>
              <a:rPr lang="en-US" sz="2800" dirty="0" err="1" smtClean="0"/>
              <a:t>sdss</a:t>
            </a:r>
            <a:r>
              <a:rPr lang="en-US" sz="2800" dirty="0" smtClean="0"/>
              <a:t> &amp; </a:t>
            </a:r>
            <a:r>
              <a:rPr lang="en-US" sz="2800" dirty="0" err="1" smtClean="0"/>
              <a:t>panstarrs</a:t>
            </a:r>
            <a:r>
              <a:rPr lang="en-US" sz="2800" dirty="0" smtClean="0"/>
              <a:t> light curves.</a:t>
            </a:r>
          </a:p>
          <a:p>
            <a:r>
              <a:rPr lang="en-US" sz="2800" dirty="0" err="1" smtClean="0"/>
              <a:t>sdss</a:t>
            </a:r>
            <a:r>
              <a:rPr lang="en-US" sz="2800" dirty="0" smtClean="0"/>
              <a:t> g </a:t>
            </a:r>
            <a:r>
              <a:rPr lang="en-GB" sz="2800" dirty="0"/>
              <a:t>&amp;</a:t>
            </a:r>
            <a:r>
              <a:rPr lang="en-US" sz="2800" dirty="0" smtClean="0"/>
              <a:t> </a:t>
            </a:r>
            <a:r>
              <a:rPr lang="en-US" sz="2800" dirty="0" err="1" smtClean="0"/>
              <a:t>i</a:t>
            </a:r>
            <a:r>
              <a:rPr lang="en-US" sz="2800" dirty="0" smtClean="0"/>
              <a:t> band continuum light curve study.</a:t>
            </a:r>
          </a:p>
          <a:p>
            <a:pPr lvl="1"/>
            <a:r>
              <a:rPr lang="en-US" sz="2400" dirty="0" smtClean="0"/>
              <a:t>error bar treatment</a:t>
            </a:r>
          </a:p>
          <a:p>
            <a:pPr lvl="1"/>
            <a:r>
              <a:rPr lang="en-US" sz="2400" dirty="0" smtClean="0"/>
              <a:t>accretion disc parameters</a:t>
            </a:r>
          </a:p>
          <a:p>
            <a:pPr lvl="1"/>
            <a:r>
              <a:rPr lang="en-US" sz="2400" dirty="0" smtClean="0"/>
              <a:t>simulated light curves</a:t>
            </a:r>
          </a:p>
          <a:p>
            <a:pPr lvl="1"/>
            <a:r>
              <a:rPr lang="en-US" sz="2400" dirty="0" smtClean="0"/>
              <a:t>write-up</a:t>
            </a:r>
          </a:p>
          <a:p>
            <a:pPr marL="457200" lvl="1" indent="0">
              <a:buNone/>
            </a:pPr>
            <a:r>
              <a:rPr lang="en-US" sz="2400" dirty="0" smtClean="0"/>
              <a:t> </a:t>
            </a:r>
            <a:endParaRPr lang="en-US" sz="2400" dirty="0"/>
          </a:p>
        </p:txBody>
      </p:sp>
      <p:sp>
        <p:nvSpPr>
          <p:cNvPr id="4" name="TextBox 3"/>
          <p:cNvSpPr txBox="1"/>
          <p:nvPr/>
        </p:nvSpPr>
        <p:spPr>
          <a:xfrm>
            <a:off x="457200" y="4598711"/>
            <a:ext cx="8362670" cy="2431435"/>
          </a:xfrm>
          <a:prstGeom prst="rect">
            <a:avLst/>
          </a:prstGeom>
          <a:noFill/>
        </p:spPr>
        <p:txBody>
          <a:bodyPr wrap="square" rtlCol="0">
            <a:spAutoFit/>
          </a:bodyPr>
          <a:lstStyle/>
          <a:p>
            <a:pPr marL="285750" indent="-285750">
              <a:buFont typeface="Arial"/>
              <a:buChar char="•"/>
            </a:pPr>
            <a:r>
              <a:rPr lang="en-US" sz="2800" dirty="0" smtClean="0"/>
              <a:t>Accretion disc temperature structure and dependence on vertical disc profile </a:t>
            </a:r>
            <a:r>
              <a:rPr lang="mr-IN" sz="2800" dirty="0" smtClean="0"/>
              <a:t>–</a:t>
            </a:r>
            <a:r>
              <a:rPr lang="en-US" sz="2800" dirty="0" smtClean="0"/>
              <a:t> rippled disk project.</a:t>
            </a:r>
          </a:p>
          <a:p>
            <a:pPr marL="800100" lvl="1" indent="-342900">
              <a:buFontTx/>
              <a:buChar char="-"/>
            </a:pPr>
            <a:r>
              <a:rPr lang="en-US" sz="2400" dirty="0" smtClean="0"/>
              <a:t>accretion disk models, spectra, response functions &amp; comparison with NGC 5548.</a:t>
            </a:r>
          </a:p>
          <a:p>
            <a:pPr marL="800100" lvl="1" indent="-342900">
              <a:buFontTx/>
              <a:buChar char="-"/>
            </a:pPr>
            <a:r>
              <a:rPr lang="en-US" sz="2400" dirty="0" smtClean="0"/>
              <a:t>Write-up</a:t>
            </a:r>
          </a:p>
          <a:p>
            <a:endParaRPr lang="en-US" sz="2400" dirty="0"/>
          </a:p>
        </p:txBody>
      </p:sp>
    </p:spTree>
    <p:extLst>
      <p:ext uri="{BB962C8B-B14F-4D97-AF65-F5344CB8AC3E}">
        <p14:creationId xmlns:p14="http://schemas.microsoft.com/office/powerpoint/2010/main" val="252758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Broadly similar peaks posterior positions but notable differences in choppiness and width. </a:t>
            </a:r>
          </a:p>
          <a:p>
            <a:endParaRPr lang="en-US" dirty="0"/>
          </a:p>
          <a:p>
            <a:r>
              <a:rPr lang="en-US" dirty="0" smtClean="0"/>
              <a:t>Need to settle on a standardized treatment before merging </a:t>
            </a:r>
            <a:r>
              <a:rPr lang="en-US" dirty="0" err="1" smtClean="0"/>
              <a:t>panstarrs</a:t>
            </a:r>
            <a:r>
              <a:rPr lang="en-US" dirty="0" smtClean="0"/>
              <a:t> and SDSS light curves  </a:t>
            </a:r>
            <a:endParaRPr lang="en-US" dirty="0"/>
          </a:p>
        </p:txBody>
      </p:sp>
    </p:spTree>
    <p:extLst>
      <p:ext uri="{BB962C8B-B14F-4D97-AF65-F5344CB8AC3E}">
        <p14:creationId xmlns:p14="http://schemas.microsoft.com/office/powerpoint/2010/main" val="367002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per_plot_spe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850" y="2655322"/>
            <a:ext cx="3721279" cy="2792977"/>
          </a:xfrm>
          <a:prstGeom prst="rect">
            <a:avLst/>
          </a:prstGeom>
        </p:spPr>
      </p:pic>
      <p:pic>
        <p:nvPicPr>
          <p:cNvPr id="6" name="Picture 5" descr="paper_plot_aspec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16" y="788220"/>
            <a:ext cx="3164516" cy="2375103"/>
          </a:xfrm>
          <a:prstGeom prst="rect">
            <a:avLst/>
          </a:prstGeom>
        </p:spPr>
      </p:pic>
      <p:pic>
        <p:nvPicPr>
          <p:cNvPr id="4" name="Picture 3" descr="paper_plot_tr.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329" y="839020"/>
            <a:ext cx="3164516" cy="2375103"/>
          </a:xfrm>
          <a:prstGeom prst="rect">
            <a:avLst/>
          </a:prstGeom>
        </p:spPr>
      </p:pic>
      <p:sp>
        <p:nvSpPr>
          <p:cNvPr id="7" name="TextBox 6"/>
          <p:cNvSpPr txBox="1"/>
          <p:nvPr/>
        </p:nvSpPr>
        <p:spPr>
          <a:xfrm>
            <a:off x="403152" y="5095060"/>
            <a:ext cx="8446043" cy="1200329"/>
          </a:xfrm>
          <a:prstGeom prst="rect">
            <a:avLst/>
          </a:prstGeom>
          <a:noFill/>
        </p:spPr>
        <p:txBody>
          <a:bodyPr wrap="square" rtlCol="0">
            <a:spAutoFit/>
          </a:bodyPr>
          <a:lstStyle/>
          <a:p>
            <a:pPr marL="285750" indent="-285750">
              <a:buFont typeface="Arial"/>
              <a:buChar char="•"/>
            </a:pPr>
            <a:r>
              <a:rPr lang="en-US" dirty="0" smtClean="0"/>
              <a:t>Altering the vertical profile (top left </a:t>
            </a:r>
            <a:r>
              <a:rPr lang="mr-IN" dirty="0" smtClean="0"/>
              <a:t>–</a:t>
            </a:r>
            <a:r>
              <a:rPr lang="en-US" dirty="0" smtClean="0"/>
              <a:t> power law) can effect significant changes in the temperature profile of the disc?</a:t>
            </a:r>
          </a:p>
          <a:p>
            <a:pPr marL="285750" indent="-285750">
              <a:buFont typeface="Arial"/>
              <a:buChar char="•"/>
            </a:pPr>
            <a:endParaRPr lang="en-US" dirty="0"/>
          </a:p>
          <a:p>
            <a:pPr marL="285750" indent="-285750">
              <a:buFont typeface="Arial"/>
              <a:buChar char="•"/>
            </a:pPr>
            <a:r>
              <a:rPr lang="en-US" dirty="0" smtClean="0"/>
              <a:t>Can this effect explain the large lags? </a:t>
            </a:r>
            <a:endParaRPr lang="en-US" dirty="0"/>
          </a:p>
        </p:txBody>
      </p:sp>
      <p:sp>
        <p:nvSpPr>
          <p:cNvPr id="2" name="Title 1"/>
          <p:cNvSpPr>
            <a:spLocks noGrp="1"/>
          </p:cNvSpPr>
          <p:nvPr>
            <p:ph type="title"/>
          </p:nvPr>
        </p:nvSpPr>
        <p:spPr>
          <a:xfrm>
            <a:off x="235466" y="-100780"/>
            <a:ext cx="8229600" cy="1143000"/>
          </a:xfrm>
        </p:spPr>
        <p:txBody>
          <a:bodyPr>
            <a:normAutofit/>
          </a:bodyPr>
          <a:lstStyle/>
          <a:p>
            <a:r>
              <a:rPr lang="en-US" sz="3200" dirty="0"/>
              <a:t>Accretion disk temperature profiles and dependence on vertical structure</a:t>
            </a:r>
          </a:p>
        </p:txBody>
      </p:sp>
    </p:spTree>
    <p:extLst>
      <p:ext uri="{BB962C8B-B14F-4D97-AF65-F5344CB8AC3E}">
        <p14:creationId xmlns:p14="http://schemas.microsoft.com/office/powerpoint/2010/main" val="1009029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466" y="-100780"/>
            <a:ext cx="8229600" cy="1143000"/>
          </a:xfrm>
        </p:spPr>
        <p:txBody>
          <a:bodyPr>
            <a:normAutofit/>
          </a:bodyPr>
          <a:lstStyle/>
          <a:p>
            <a:r>
              <a:rPr lang="mr-IN" sz="3200" dirty="0" smtClean="0"/>
              <a:t>…</a:t>
            </a:r>
            <a:r>
              <a:rPr lang="en-GB" sz="3200" dirty="0" smtClean="0"/>
              <a:t> and rippled structure</a:t>
            </a:r>
            <a:endParaRPr lang="en-US" sz="3200" dirty="0"/>
          </a:p>
        </p:txBody>
      </p:sp>
      <p:pic>
        <p:nvPicPr>
          <p:cNvPr id="5" name="Picture 4" descr="paper_plot_tr_ri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6293" y="788220"/>
            <a:ext cx="3687707" cy="2767780"/>
          </a:xfrm>
          <a:prstGeom prst="rect">
            <a:avLst/>
          </a:prstGeom>
        </p:spPr>
      </p:pic>
      <p:pic>
        <p:nvPicPr>
          <p:cNvPr id="8" name="Picture 7" descr="paper_plot_aspect_ri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 y="788219"/>
            <a:ext cx="3879850" cy="2911991"/>
          </a:xfrm>
          <a:prstGeom prst="rect">
            <a:avLst/>
          </a:prstGeom>
        </p:spPr>
      </p:pic>
      <p:pic>
        <p:nvPicPr>
          <p:cNvPr id="10" name="Picture 9" descr="paper_plot_spec_rip.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649" y="3352800"/>
            <a:ext cx="4670223" cy="3505200"/>
          </a:xfrm>
          <a:prstGeom prst="rect">
            <a:avLst/>
          </a:prstGeom>
        </p:spPr>
      </p:pic>
    </p:spTree>
    <p:extLst>
      <p:ext uri="{BB962C8B-B14F-4D97-AF65-F5344CB8AC3E}">
        <p14:creationId xmlns:p14="http://schemas.microsoft.com/office/powerpoint/2010/main" val="2064757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2-05 at 16.0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0" y="0"/>
            <a:ext cx="4914000" cy="6858000"/>
          </a:xfrm>
          <a:prstGeom prst="rect">
            <a:avLst/>
          </a:prstGeom>
        </p:spPr>
      </p:pic>
      <p:pic>
        <p:nvPicPr>
          <p:cNvPr id="5" name="Picture 4" descr="Screen Shot 2018-02-05 at 16.02.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761" y="0"/>
            <a:ext cx="4883239" cy="6858000"/>
          </a:xfrm>
          <a:prstGeom prst="rect">
            <a:avLst/>
          </a:prstGeom>
        </p:spPr>
      </p:pic>
    </p:spTree>
    <p:extLst>
      <p:ext uri="{BB962C8B-B14F-4D97-AF65-F5344CB8AC3E}">
        <p14:creationId xmlns:p14="http://schemas.microsoft.com/office/powerpoint/2010/main" val="157676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02" y="1773730"/>
            <a:ext cx="4455732" cy="5287469"/>
          </a:xfrm>
          <a:prstGeom prst="rect">
            <a:avLst/>
          </a:prstGeom>
        </p:spPr>
      </p:pic>
      <p:sp>
        <p:nvSpPr>
          <p:cNvPr id="6" name="Oval 5"/>
          <p:cNvSpPr/>
          <p:nvPr/>
        </p:nvSpPr>
        <p:spPr>
          <a:xfrm>
            <a:off x="2865120" y="4206240"/>
            <a:ext cx="101600" cy="111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2951841" y="3992880"/>
            <a:ext cx="888639" cy="268113"/>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911600" y="3789680"/>
            <a:ext cx="1950720" cy="369332"/>
          </a:xfrm>
          <a:prstGeom prst="rect">
            <a:avLst/>
          </a:prstGeom>
          <a:noFill/>
        </p:spPr>
        <p:txBody>
          <a:bodyPr wrap="square" rtlCol="0">
            <a:spAutoFit/>
          </a:bodyPr>
          <a:lstStyle/>
          <a:p>
            <a:r>
              <a:rPr lang="en-US" dirty="0" smtClean="0"/>
              <a:t>Durham</a:t>
            </a:r>
            <a:endParaRPr lang="en-US" dirty="0"/>
          </a:p>
        </p:txBody>
      </p:sp>
      <p:sp>
        <p:nvSpPr>
          <p:cNvPr id="10" name="Oval 9"/>
          <p:cNvSpPr/>
          <p:nvPr/>
        </p:nvSpPr>
        <p:spPr>
          <a:xfrm>
            <a:off x="2722880" y="4673600"/>
            <a:ext cx="101600" cy="111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2824480" y="4673600"/>
            <a:ext cx="1637254" cy="4854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61734" y="4429760"/>
            <a:ext cx="1950720" cy="369332"/>
          </a:xfrm>
          <a:prstGeom prst="rect">
            <a:avLst/>
          </a:prstGeom>
          <a:noFill/>
        </p:spPr>
        <p:txBody>
          <a:bodyPr wrap="square" rtlCol="0">
            <a:spAutoFit/>
          </a:bodyPr>
          <a:lstStyle/>
          <a:p>
            <a:r>
              <a:rPr lang="en-US" dirty="0" smtClean="0"/>
              <a:t>Lancaster</a:t>
            </a:r>
            <a:endParaRPr lang="en-US" dirty="0"/>
          </a:p>
        </p:txBody>
      </p:sp>
      <p:sp>
        <p:nvSpPr>
          <p:cNvPr id="14" name="Oval 13"/>
          <p:cNvSpPr/>
          <p:nvPr/>
        </p:nvSpPr>
        <p:spPr>
          <a:xfrm>
            <a:off x="2540000" y="3637280"/>
            <a:ext cx="101600" cy="111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2550160" y="3373120"/>
            <a:ext cx="1076960" cy="349394"/>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606800" y="3178294"/>
            <a:ext cx="1950720" cy="369332"/>
          </a:xfrm>
          <a:prstGeom prst="rect">
            <a:avLst/>
          </a:prstGeom>
          <a:noFill/>
        </p:spPr>
        <p:txBody>
          <a:bodyPr wrap="square" rtlCol="0">
            <a:spAutoFit/>
          </a:bodyPr>
          <a:lstStyle/>
          <a:p>
            <a:r>
              <a:rPr lang="en-US" dirty="0" smtClean="0"/>
              <a:t>Edinburgh</a:t>
            </a:r>
            <a:endParaRPr lang="en-US" dirty="0"/>
          </a:p>
        </p:txBody>
      </p:sp>
      <p:cxnSp>
        <p:nvCxnSpPr>
          <p:cNvPr id="18" name="Straight Connector 17"/>
          <p:cNvCxnSpPr/>
          <p:nvPr/>
        </p:nvCxnSpPr>
        <p:spPr>
          <a:xfrm flipV="1">
            <a:off x="2631440" y="2854960"/>
            <a:ext cx="1076960" cy="562754"/>
          </a:xfrm>
          <a:prstGeom prst="line">
            <a:avLst/>
          </a:prstGeom>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2560320" y="3352800"/>
            <a:ext cx="142240" cy="111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708400" y="2670294"/>
            <a:ext cx="1950720" cy="369332"/>
          </a:xfrm>
          <a:prstGeom prst="rect">
            <a:avLst/>
          </a:prstGeom>
          <a:noFill/>
        </p:spPr>
        <p:txBody>
          <a:bodyPr wrap="square" rtlCol="0">
            <a:spAutoFit/>
          </a:bodyPr>
          <a:lstStyle/>
          <a:p>
            <a:r>
              <a:rPr lang="en-US" dirty="0" smtClean="0"/>
              <a:t>St Andrews</a:t>
            </a:r>
            <a:endParaRPr lang="en-US" dirty="0"/>
          </a:p>
        </p:txBody>
      </p:sp>
      <p:pic>
        <p:nvPicPr>
          <p:cNvPr id="23" name="Picture 22" descr="Screen Shot 2018-01-17 at 15.4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120" y="2646824"/>
            <a:ext cx="3147139" cy="1541780"/>
          </a:xfrm>
          <a:prstGeom prst="rect">
            <a:avLst/>
          </a:prstGeom>
        </p:spPr>
      </p:pic>
      <p:pic>
        <p:nvPicPr>
          <p:cNvPr id="25" name="Picture 24" descr="Screen Shot 2018-01-17 at 15.50.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9144000" cy="2526173"/>
          </a:xfrm>
          <a:prstGeom prst="rect">
            <a:avLst/>
          </a:prstGeom>
        </p:spPr>
      </p:pic>
      <p:pic>
        <p:nvPicPr>
          <p:cNvPr id="26" name="Picture 25" descr="Screen Shot 2018-01-17 at 15.54.3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7520" y="4318000"/>
            <a:ext cx="3586480" cy="2372380"/>
          </a:xfrm>
          <a:prstGeom prst="rect">
            <a:avLst/>
          </a:prstGeom>
        </p:spPr>
      </p:pic>
    </p:spTree>
    <p:extLst>
      <p:ext uri="{BB962C8B-B14F-4D97-AF65-F5344CB8AC3E}">
        <p14:creationId xmlns:p14="http://schemas.microsoft.com/office/powerpoint/2010/main" val="3702631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D</a:t>
            </a:r>
            <a:r>
              <a:rPr lang="en-US" sz="3600" dirty="0" smtClean="0"/>
              <a:t>urham </a:t>
            </a:r>
            <a:r>
              <a:rPr lang="en-US" sz="3600" b="1" dirty="0" smtClean="0"/>
              <a:t>E</a:t>
            </a:r>
            <a:r>
              <a:rPr lang="en-US" sz="3600" dirty="0" smtClean="0"/>
              <a:t>dinburgh (St Andrews, Lancaster, Illinois, ;), </a:t>
            </a:r>
            <a:r>
              <a:rPr lang="en-US" sz="3600" dirty="0" err="1" smtClean="0"/>
              <a:t>E</a:t>
            </a:r>
            <a:r>
              <a:rPr lang="en-US" sz="3600" b="1" dirty="0" err="1" smtClean="0"/>
              <a:t>X</a:t>
            </a:r>
            <a:r>
              <a:rPr lang="en-US" sz="3600" dirty="0" err="1" smtClean="0"/>
              <a:t>tra</a:t>
            </a:r>
            <a:r>
              <a:rPr lang="en-US" sz="3600" dirty="0" smtClean="0"/>
              <a:t> Galactic Astronomy Meeting   </a:t>
            </a:r>
            <a:endParaRPr lang="en-US" sz="3600" dirty="0"/>
          </a:p>
        </p:txBody>
      </p:sp>
      <p:sp>
        <p:nvSpPr>
          <p:cNvPr id="3" name="Content Placeholder 2"/>
          <p:cNvSpPr>
            <a:spLocks noGrp="1"/>
          </p:cNvSpPr>
          <p:nvPr>
            <p:ph idx="1"/>
          </p:nvPr>
        </p:nvSpPr>
        <p:spPr>
          <a:xfrm>
            <a:off x="1" y="1917741"/>
            <a:ext cx="9144000" cy="4525963"/>
          </a:xfrm>
        </p:spPr>
        <p:txBody>
          <a:bodyPr>
            <a:normAutofit fontScale="92500"/>
          </a:bodyPr>
          <a:lstStyle/>
          <a:p>
            <a:r>
              <a:rPr lang="en-US" sz="2400" dirty="0" smtClean="0"/>
              <a:t>Back to the future: astronomy with next generation instruments and simulations (E</a:t>
            </a:r>
            <a:r>
              <a:rPr lang="en-US" sz="2400" dirty="0"/>
              <a:t>-ELT, TMT, LSST, Euclid, JWST, </a:t>
            </a:r>
            <a:r>
              <a:rPr lang="en-US" sz="2400" dirty="0" err="1" smtClean="0"/>
              <a:t>eROSITA</a:t>
            </a:r>
            <a:r>
              <a:rPr lang="en-US" sz="2400" dirty="0" smtClean="0"/>
              <a:t>, ATHENA </a:t>
            </a:r>
            <a:r>
              <a:rPr lang="en-US" sz="2400" dirty="0"/>
              <a:t>along with increasingly more detailed simulations such as APSOSTLE, C-EAGLE and </a:t>
            </a:r>
            <a:r>
              <a:rPr lang="en-US" sz="2400" dirty="0" smtClean="0"/>
              <a:t>MUFASA)</a:t>
            </a:r>
          </a:p>
          <a:p>
            <a:endParaRPr lang="en-US" sz="2400" dirty="0"/>
          </a:p>
          <a:p>
            <a:r>
              <a:rPr lang="en-US" sz="2400" dirty="0" smtClean="0"/>
              <a:t>What can big surveys, simulations can do for </a:t>
            </a:r>
            <a:r>
              <a:rPr lang="en-US" sz="2400" dirty="0" err="1" smtClean="0"/>
              <a:t>Xtra</a:t>
            </a:r>
            <a:r>
              <a:rPr lang="en-US" sz="2400" dirty="0" smtClean="0"/>
              <a:t> galactic astronomy?</a:t>
            </a:r>
          </a:p>
          <a:p>
            <a:endParaRPr lang="en-US" sz="2400" dirty="0"/>
          </a:p>
          <a:p>
            <a:r>
              <a:rPr lang="en-US" sz="2400" dirty="0" smtClean="0"/>
              <a:t>Broadly divided into </a:t>
            </a:r>
            <a:r>
              <a:rPr lang="en-US" sz="2400" b="1" dirty="0" smtClean="0"/>
              <a:t>Surveys, AGN, Cosmos, Lensing, Galaxy Evolution.</a:t>
            </a:r>
          </a:p>
          <a:p>
            <a:endParaRPr lang="en-US" sz="2400" b="1" dirty="0"/>
          </a:p>
          <a:p>
            <a:r>
              <a:rPr lang="en-US" sz="2400" dirty="0" smtClean="0"/>
              <a:t>All talks found on </a:t>
            </a:r>
            <a:r>
              <a:rPr lang="en-US" sz="2400" dirty="0"/>
              <a:t>the website</a:t>
            </a:r>
            <a:r>
              <a:rPr lang="en-US" sz="2400" b="1" dirty="0"/>
              <a:t>: http://</a:t>
            </a:r>
            <a:r>
              <a:rPr lang="en-US" sz="2400" b="1" dirty="0" err="1"/>
              <a:t>www.astro.dur.ac.uk</a:t>
            </a:r>
            <a:r>
              <a:rPr lang="en-US" sz="2400" b="1" dirty="0"/>
              <a:t>/DEX/XIV/ </a:t>
            </a:r>
            <a:endParaRPr lang="en-US" sz="2400" b="1" dirty="0" smtClean="0"/>
          </a:p>
          <a:p>
            <a:endParaRPr lang="en-US" sz="2400" dirty="0"/>
          </a:p>
          <a:p>
            <a:endParaRPr lang="en-US" sz="2400" dirty="0" smtClean="0"/>
          </a:p>
          <a:p>
            <a:endParaRPr lang="en-US" dirty="0"/>
          </a:p>
          <a:p>
            <a:endParaRPr lang="en-US" dirty="0"/>
          </a:p>
        </p:txBody>
      </p:sp>
    </p:spTree>
    <p:extLst>
      <p:ext uri="{BB962C8B-B14F-4D97-AF65-F5344CB8AC3E}">
        <p14:creationId xmlns:p14="http://schemas.microsoft.com/office/powerpoint/2010/main" val="328395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2606"/>
            <a:ext cx="8229600" cy="1143000"/>
          </a:xfrm>
        </p:spPr>
        <p:txBody>
          <a:bodyPr/>
          <a:lstStyle/>
          <a:p>
            <a:r>
              <a:rPr lang="en-US" dirty="0" smtClean="0"/>
              <a:t>SURVEYS</a:t>
            </a:r>
            <a:endParaRPr lang="en-US" dirty="0"/>
          </a:p>
        </p:txBody>
      </p:sp>
    </p:spTree>
    <p:extLst>
      <p:ext uri="{BB962C8B-B14F-4D97-AF65-F5344CB8AC3E}">
        <p14:creationId xmlns:p14="http://schemas.microsoft.com/office/powerpoint/2010/main" val="1481222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2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09558"/>
          </a:xfrm>
          <a:prstGeom prst="rect">
            <a:avLst/>
          </a:prstGeom>
        </p:spPr>
      </p:pic>
    </p:spTree>
    <p:extLst>
      <p:ext uri="{BB962C8B-B14F-4D97-AF65-F5344CB8AC3E}">
        <p14:creationId xmlns:p14="http://schemas.microsoft.com/office/powerpoint/2010/main" val="3494931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20.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68487"/>
          </a:xfrm>
          <a:prstGeom prst="rect">
            <a:avLst/>
          </a:prstGeom>
        </p:spPr>
      </p:pic>
    </p:spTree>
    <p:extLst>
      <p:ext uri="{BB962C8B-B14F-4D97-AF65-F5344CB8AC3E}">
        <p14:creationId xmlns:p14="http://schemas.microsoft.com/office/powerpoint/2010/main" val="11282323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20.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31035"/>
          </a:xfrm>
          <a:prstGeom prst="rect">
            <a:avLst/>
          </a:prstGeom>
        </p:spPr>
      </p:pic>
    </p:spTree>
    <p:extLst>
      <p:ext uri="{BB962C8B-B14F-4D97-AF65-F5344CB8AC3E}">
        <p14:creationId xmlns:p14="http://schemas.microsoft.com/office/powerpoint/2010/main" val="3563211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31 at 19.26.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9" y="0"/>
            <a:ext cx="4505768" cy="6303323"/>
          </a:xfrm>
          <a:prstGeom prst="rect">
            <a:avLst/>
          </a:prstGeom>
        </p:spPr>
      </p:pic>
      <p:pic>
        <p:nvPicPr>
          <p:cNvPr id="5" name="Picture 4" descr="Screen Shot 2017-10-31 at 19.2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042" y="3635954"/>
            <a:ext cx="5097618" cy="2273587"/>
          </a:xfrm>
          <a:prstGeom prst="rect">
            <a:avLst/>
          </a:prstGeom>
        </p:spPr>
      </p:pic>
      <p:sp>
        <p:nvSpPr>
          <p:cNvPr id="6" name="TextBox 5"/>
          <p:cNvSpPr txBox="1"/>
          <p:nvPr/>
        </p:nvSpPr>
        <p:spPr>
          <a:xfrm>
            <a:off x="4823874" y="313598"/>
            <a:ext cx="3908587" cy="369332"/>
          </a:xfrm>
          <a:prstGeom prst="rect">
            <a:avLst/>
          </a:prstGeom>
          <a:noFill/>
        </p:spPr>
        <p:txBody>
          <a:bodyPr wrap="square" rtlCol="0">
            <a:spAutoFit/>
          </a:bodyPr>
          <a:lstStyle/>
          <a:p>
            <a:r>
              <a:rPr lang="en-US" b="1" dirty="0" smtClean="0"/>
              <a:t>C</a:t>
            </a:r>
            <a:r>
              <a:rPr lang="en-US" dirty="0" smtClean="0"/>
              <a:t>ontinuum </a:t>
            </a:r>
            <a:r>
              <a:rPr lang="en-US" b="1" dirty="0" err="1" smtClean="0"/>
              <a:t>RE</a:t>
            </a:r>
            <a:r>
              <a:rPr lang="en-US" dirty="0" err="1" smtClean="0"/>
              <a:t>verberAtion</a:t>
            </a:r>
            <a:r>
              <a:rPr lang="en-US" dirty="0" smtClean="0"/>
              <a:t> </a:t>
            </a:r>
            <a:r>
              <a:rPr lang="en-US" b="1" dirty="0" smtClean="0"/>
              <a:t>M</a:t>
            </a:r>
            <a:r>
              <a:rPr lang="en-US" dirty="0" smtClean="0"/>
              <a:t>CMC</a:t>
            </a:r>
            <a:endParaRPr lang="en-US" dirty="0"/>
          </a:p>
        </p:txBody>
      </p:sp>
      <p:sp>
        <p:nvSpPr>
          <p:cNvPr id="7" name="TextBox 6"/>
          <p:cNvSpPr txBox="1"/>
          <p:nvPr/>
        </p:nvSpPr>
        <p:spPr>
          <a:xfrm>
            <a:off x="4374069" y="956474"/>
            <a:ext cx="4640590" cy="1754327"/>
          </a:xfrm>
          <a:prstGeom prst="rect">
            <a:avLst/>
          </a:prstGeom>
          <a:noFill/>
        </p:spPr>
        <p:txBody>
          <a:bodyPr wrap="square" rtlCol="0">
            <a:spAutoFit/>
          </a:bodyPr>
          <a:lstStyle/>
          <a:p>
            <a:pPr marL="285750" indent="-285750">
              <a:buFontTx/>
              <a:buChar char="-"/>
            </a:pPr>
            <a:r>
              <a:rPr lang="en-US" dirty="0" smtClean="0"/>
              <a:t>Simultaneous </a:t>
            </a:r>
            <a:r>
              <a:rPr lang="en-US" dirty="0"/>
              <a:t>c</a:t>
            </a:r>
            <a:r>
              <a:rPr lang="en-US" dirty="0" smtClean="0"/>
              <a:t>ontinuum merging and Line lag detection. Starkey + 2017</a:t>
            </a:r>
          </a:p>
          <a:p>
            <a:pPr marL="285750" indent="-285750">
              <a:buFontTx/>
              <a:buChar char="-"/>
            </a:pPr>
            <a:endParaRPr lang="en-US" dirty="0"/>
          </a:p>
          <a:p>
            <a:pPr marL="285750" indent="-285750">
              <a:buFontTx/>
              <a:buChar char="-"/>
            </a:pPr>
            <a:endParaRPr lang="en-US" dirty="0" smtClean="0"/>
          </a:p>
          <a:p>
            <a:pPr marL="285750" indent="-285750">
              <a:buFontTx/>
              <a:buChar char="-"/>
            </a:pPr>
            <a:r>
              <a:rPr lang="en-US" dirty="0" smtClean="0"/>
              <a:t>Grier + 2017 interested in line lags. What about continuum g </a:t>
            </a:r>
            <a:r>
              <a:rPr lang="mr-IN" dirty="0" smtClean="0"/>
              <a:t>–</a:t>
            </a:r>
            <a:r>
              <a:rPr lang="en-US" dirty="0" smtClean="0"/>
              <a:t> </a:t>
            </a:r>
            <a:r>
              <a:rPr lang="en-US" dirty="0" err="1" smtClean="0"/>
              <a:t>i</a:t>
            </a:r>
            <a:r>
              <a:rPr lang="en-US" dirty="0" smtClean="0"/>
              <a:t> lags?</a:t>
            </a:r>
            <a:endParaRPr lang="en-US" dirty="0"/>
          </a:p>
        </p:txBody>
      </p:sp>
      <p:sp>
        <p:nvSpPr>
          <p:cNvPr id="8" name="TextBox 7"/>
          <p:cNvSpPr txBox="1"/>
          <p:nvPr/>
        </p:nvSpPr>
        <p:spPr>
          <a:xfrm>
            <a:off x="862270" y="6303323"/>
            <a:ext cx="2179197" cy="646331"/>
          </a:xfrm>
          <a:prstGeom prst="rect">
            <a:avLst/>
          </a:prstGeom>
          <a:noFill/>
        </p:spPr>
        <p:txBody>
          <a:bodyPr wrap="square" rtlCol="0">
            <a:spAutoFit/>
          </a:bodyPr>
          <a:lstStyle/>
          <a:p>
            <a:r>
              <a:rPr lang="en-US" b="1" dirty="0" smtClean="0"/>
              <a:t>RM272 – CREAM Grier + 2017</a:t>
            </a:r>
            <a:endParaRPr lang="en-US" b="1" dirty="0"/>
          </a:p>
        </p:txBody>
      </p:sp>
      <p:sp>
        <p:nvSpPr>
          <p:cNvPr id="9" name="TextBox 8"/>
          <p:cNvSpPr txBox="1"/>
          <p:nvPr/>
        </p:nvSpPr>
        <p:spPr>
          <a:xfrm>
            <a:off x="4640590" y="6291136"/>
            <a:ext cx="4374069" cy="923330"/>
          </a:xfrm>
          <a:prstGeom prst="rect">
            <a:avLst/>
          </a:prstGeom>
          <a:noFill/>
        </p:spPr>
        <p:txBody>
          <a:bodyPr wrap="square" rtlCol="0">
            <a:spAutoFit/>
          </a:bodyPr>
          <a:lstStyle/>
          <a:p>
            <a:r>
              <a:rPr lang="en-US" b="1" dirty="0" smtClean="0"/>
              <a:t>RM017 CREAM/ JAVELIN/ CCF comparison</a:t>
            </a:r>
          </a:p>
          <a:p>
            <a:r>
              <a:rPr lang="en-US" b="1" dirty="0" smtClean="0"/>
              <a:t>Grier + 2017</a:t>
            </a:r>
          </a:p>
          <a:p>
            <a:endParaRPr lang="en-US" b="1" dirty="0"/>
          </a:p>
        </p:txBody>
      </p:sp>
    </p:spTree>
    <p:extLst>
      <p:ext uri="{BB962C8B-B14F-4D97-AF65-F5344CB8AC3E}">
        <p14:creationId xmlns:p14="http://schemas.microsoft.com/office/powerpoint/2010/main" val="3669440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2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686"/>
            <a:ext cx="9144000" cy="6738314"/>
          </a:xfrm>
          <a:prstGeom prst="rect">
            <a:avLst/>
          </a:prstGeom>
        </p:spPr>
      </p:pic>
    </p:spTree>
    <p:extLst>
      <p:ext uri="{BB962C8B-B14F-4D97-AF65-F5344CB8AC3E}">
        <p14:creationId xmlns:p14="http://schemas.microsoft.com/office/powerpoint/2010/main" val="1386855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3371"/>
            <a:ext cx="8229600" cy="1143000"/>
          </a:xfrm>
        </p:spPr>
        <p:txBody>
          <a:bodyPr>
            <a:normAutofit/>
          </a:bodyPr>
          <a:lstStyle/>
          <a:p>
            <a:r>
              <a:rPr lang="en-US" sz="6000" dirty="0" smtClean="0"/>
              <a:t>AGN</a:t>
            </a:r>
            <a:endParaRPr lang="en-US" sz="6000" dirty="0"/>
          </a:p>
        </p:txBody>
      </p:sp>
    </p:spTree>
    <p:extLst>
      <p:ext uri="{BB962C8B-B14F-4D97-AF65-F5344CB8AC3E}">
        <p14:creationId xmlns:p14="http://schemas.microsoft.com/office/powerpoint/2010/main" val="988587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1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00"/>
            <a:ext cx="9144000" cy="6820170"/>
          </a:xfrm>
          <a:prstGeom prst="rect">
            <a:avLst/>
          </a:prstGeom>
        </p:spPr>
      </p:pic>
    </p:spTree>
    <p:extLst>
      <p:ext uri="{BB962C8B-B14F-4D97-AF65-F5344CB8AC3E}">
        <p14:creationId xmlns:p14="http://schemas.microsoft.com/office/powerpoint/2010/main" val="1438891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11.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078"/>
            <a:ext cx="9144000" cy="6665922"/>
          </a:xfrm>
          <a:prstGeom prst="rect">
            <a:avLst/>
          </a:prstGeom>
        </p:spPr>
      </p:pic>
    </p:spTree>
    <p:extLst>
      <p:ext uri="{BB962C8B-B14F-4D97-AF65-F5344CB8AC3E}">
        <p14:creationId xmlns:p14="http://schemas.microsoft.com/office/powerpoint/2010/main" val="3275974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1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89311" cy="6858000"/>
          </a:xfrm>
          <a:prstGeom prst="rect">
            <a:avLst/>
          </a:prstGeom>
        </p:spPr>
      </p:pic>
    </p:spTree>
    <p:extLst>
      <p:ext uri="{BB962C8B-B14F-4D97-AF65-F5344CB8AC3E}">
        <p14:creationId xmlns:p14="http://schemas.microsoft.com/office/powerpoint/2010/main" val="2801986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10.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82549" cy="6858000"/>
          </a:xfrm>
          <a:prstGeom prst="rect">
            <a:avLst/>
          </a:prstGeom>
        </p:spPr>
      </p:pic>
    </p:spTree>
    <p:extLst>
      <p:ext uri="{BB962C8B-B14F-4D97-AF65-F5344CB8AC3E}">
        <p14:creationId xmlns:p14="http://schemas.microsoft.com/office/powerpoint/2010/main" val="1135079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1.1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90206"/>
          </a:xfrm>
          <a:prstGeom prst="rect">
            <a:avLst/>
          </a:prstGeom>
        </p:spPr>
      </p:pic>
    </p:spTree>
    <p:extLst>
      <p:ext uri="{BB962C8B-B14F-4D97-AF65-F5344CB8AC3E}">
        <p14:creationId xmlns:p14="http://schemas.microsoft.com/office/powerpoint/2010/main" val="1246547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 liked the GALFORM talk!</a:t>
            </a:r>
            <a:endParaRPr lang="en-US" dirty="0"/>
          </a:p>
        </p:txBody>
      </p:sp>
      <p:pic>
        <p:nvPicPr>
          <p:cNvPr id="4" name="Content Placeholder 3" descr="Screen Shot 2017-10-31 at 20.02.20.png"/>
          <p:cNvPicPr>
            <a:picLocks noGrp="1" noChangeAspect="1"/>
          </p:cNvPicPr>
          <p:nvPr>
            <p:ph idx="1"/>
          </p:nvPr>
        </p:nvPicPr>
        <p:blipFill>
          <a:blip r:embed="rId2">
            <a:extLst>
              <a:ext uri="{28A0092B-C50C-407E-A947-70E740481C1C}">
                <a14:useLocalDpi xmlns:a14="http://schemas.microsoft.com/office/drawing/2010/main" val="0"/>
              </a:ext>
            </a:extLst>
          </a:blip>
          <a:srcRect t="7225" b="7225"/>
          <a:stretch>
            <a:fillRect/>
          </a:stretch>
        </p:blipFill>
        <p:spPr>
          <a:xfrm>
            <a:off x="1523281" y="1417638"/>
            <a:ext cx="6660461" cy="3662997"/>
          </a:xfrm>
        </p:spPr>
      </p:pic>
      <p:sp>
        <p:nvSpPr>
          <p:cNvPr id="5" name="Curved Right Arrow 4"/>
          <p:cNvSpPr/>
          <p:nvPr/>
        </p:nvSpPr>
        <p:spPr>
          <a:xfrm rot="19332630">
            <a:off x="3809674" y="3649017"/>
            <a:ext cx="1708866" cy="1223033"/>
          </a:xfrm>
          <a:prstGeom prst="curvedRightArrow">
            <a:avLst/>
          </a:prstGeom>
          <a:gradFill flip="none" rotWithShape="1">
            <a:gsLst>
              <a:gs pos="0">
                <a:schemeClr val="dk1">
                  <a:tint val="100000"/>
                  <a:shade val="100000"/>
                  <a:satMod val="130000"/>
                  <a:alpha val="12000"/>
                </a:schemeClr>
              </a:gs>
              <a:gs pos="100000">
                <a:schemeClr val="dk1">
                  <a:tint val="50000"/>
                  <a:shade val="100000"/>
                  <a:satMod val="350000"/>
                  <a:alpha val="12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a:off x="234253" y="3523578"/>
            <a:ext cx="1708866" cy="1223033"/>
          </a:xfrm>
          <a:prstGeom prst="curvedRightArrow">
            <a:avLst/>
          </a:prstGeom>
          <a:gradFill flip="none" rotWithShape="1">
            <a:gsLst>
              <a:gs pos="0">
                <a:schemeClr val="dk1">
                  <a:tint val="100000"/>
                  <a:shade val="100000"/>
                  <a:satMod val="130000"/>
                  <a:alpha val="11000"/>
                </a:schemeClr>
              </a:gs>
              <a:gs pos="100000">
                <a:schemeClr val="dk1">
                  <a:tint val="50000"/>
                  <a:shade val="100000"/>
                  <a:satMod val="350000"/>
                  <a:alpha val="11000"/>
                </a:schemeClr>
              </a:gs>
            </a:gsLst>
            <a:lin ang="16200000" scaled="0"/>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234253" y="5397056"/>
            <a:ext cx="8183742" cy="923330"/>
          </a:xfrm>
          <a:prstGeom prst="rect">
            <a:avLst/>
          </a:prstGeom>
          <a:noFill/>
        </p:spPr>
        <p:txBody>
          <a:bodyPr wrap="square" rtlCol="0">
            <a:spAutoFit/>
          </a:bodyPr>
          <a:lstStyle/>
          <a:p>
            <a:r>
              <a:rPr lang="en-US" dirty="0" smtClean="0"/>
              <a:t>. SPH models predict </a:t>
            </a:r>
            <a:r>
              <a:rPr lang="en-US" b="1" dirty="0" smtClean="0"/>
              <a:t>misalignment</a:t>
            </a:r>
            <a:r>
              <a:rPr lang="en-US" dirty="0" smtClean="0"/>
              <a:t> between an </a:t>
            </a:r>
            <a:r>
              <a:rPr lang="en-US" b="1" dirty="0" smtClean="0"/>
              <a:t>outer</a:t>
            </a:r>
            <a:r>
              <a:rPr lang="en-US" dirty="0" smtClean="0"/>
              <a:t> accretion disc and an </a:t>
            </a:r>
            <a:r>
              <a:rPr lang="en-US" b="1" dirty="0" smtClean="0"/>
              <a:t>inner disc </a:t>
            </a:r>
            <a:r>
              <a:rPr lang="en-US" dirty="0" smtClean="0"/>
              <a:t>at some radius due to the accretion disc </a:t>
            </a:r>
            <a:r>
              <a:rPr lang="en-US" b="1" dirty="0" smtClean="0"/>
              <a:t>re-orientating to the spin of the black hole </a:t>
            </a:r>
            <a:r>
              <a:rPr lang="en-US" dirty="0" smtClean="0"/>
              <a:t>(</a:t>
            </a:r>
            <a:r>
              <a:rPr lang="en-US" dirty="0" err="1" smtClean="0"/>
              <a:t>Nealon</a:t>
            </a:r>
            <a:r>
              <a:rPr lang="en-US" dirty="0" smtClean="0"/>
              <a:t> et al 2015).</a:t>
            </a:r>
            <a:endParaRPr lang="en-US" dirty="0"/>
          </a:p>
        </p:txBody>
      </p:sp>
    </p:spTree>
    <p:extLst>
      <p:ext uri="{BB962C8B-B14F-4D97-AF65-F5344CB8AC3E}">
        <p14:creationId xmlns:p14="http://schemas.microsoft.com/office/powerpoint/2010/main" val="2820007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7-10-31 at 20.0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62" y="411170"/>
            <a:ext cx="7349269" cy="5106402"/>
          </a:xfrm>
          <a:prstGeom prst="rect">
            <a:avLst/>
          </a:prstGeom>
        </p:spPr>
      </p:pic>
      <p:sp>
        <p:nvSpPr>
          <p:cNvPr id="5" name="TextBox 4"/>
          <p:cNvSpPr txBox="1"/>
          <p:nvPr/>
        </p:nvSpPr>
        <p:spPr>
          <a:xfrm>
            <a:off x="1379635" y="411170"/>
            <a:ext cx="5753704" cy="461665"/>
          </a:xfrm>
          <a:prstGeom prst="rect">
            <a:avLst/>
          </a:prstGeom>
          <a:noFill/>
        </p:spPr>
        <p:txBody>
          <a:bodyPr wrap="square" rtlCol="0">
            <a:spAutoFit/>
          </a:bodyPr>
          <a:lstStyle/>
          <a:p>
            <a:pPr algn="ctr"/>
            <a:r>
              <a:rPr lang="en-US" sz="2400" dirty="0" smtClean="0"/>
              <a:t>Asymmetric Heating</a:t>
            </a:r>
            <a:endParaRPr lang="en-US" sz="2400" dirty="0"/>
          </a:p>
        </p:txBody>
      </p:sp>
      <p:sp>
        <p:nvSpPr>
          <p:cNvPr id="6" name="TextBox 5"/>
          <p:cNvSpPr txBox="1"/>
          <p:nvPr/>
        </p:nvSpPr>
        <p:spPr>
          <a:xfrm>
            <a:off x="517363" y="5517572"/>
            <a:ext cx="7917223" cy="646331"/>
          </a:xfrm>
          <a:prstGeom prst="rect">
            <a:avLst/>
          </a:prstGeom>
          <a:noFill/>
        </p:spPr>
        <p:txBody>
          <a:bodyPr wrap="square" rtlCol="0">
            <a:spAutoFit/>
          </a:bodyPr>
          <a:lstStyle/>
          <a:p>
            <a:r>
              <a:rPr lang="en-US" dirty="0" smtClean="0"/>
              <a:t>Asymmetric delay map also found in Arp 151 (</a:t>
            </a:r>
            <a:r>
              <a:rPr lang="en-US" dirty="0" err="1" smtClean="0"/>
              <a:t>Bentz</a:t>
            </a:r>
            <a:r>
              <a:rPr lang="en-US" dirty="0" smtClean="0"/>
              <a:t> et al 2011) also can be caused by in-fall / outflowing BLR material.</a:t>
            </a:r>
            <a:endParaRPr lang="en-US" dirty="0"/>
          </a:p>
        </p:txBody>
      </p:sp>
    </p:spTree>
    <p:extLst>
      <p:ext uri="{BB962C8B-B14F-4D97-AF65-F5344CB8AC3E}">
        <p14:creationId xmlns:p14="http://schemas.microsoft.com/office/powerpoint/2010/main" val="197454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Screen Shot 2018-01-17 at 16.2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25129"/>
          </a:xfrm>
          <a:prstGeom prst="rect">
            <a:avLst/>
          </a:prstGeom>
        </p:spPr>
      </p:pic>
    </p:spTree>
    <p:extLst>
      <p:ext uri="{BB962C8B-B14F-4D97-AF65-F5344CB8AC3E}">
        <p14:creationId xmlns:p14="http://schemas.microsoft.com/office/powerpoint/2010/main" val="208526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_lagthsnr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42" y="266916"/>
            <a:ext cx="8486358" cy="6369371"/>
          </a:xfrm>
          <a:prstGeom prst="rect">
            <a:avLst/>
          </a:prstGeom>
        </p:spPr>
      </p:pic>
      <p:sp>
        <p:nvSpPr>
          <p:cNvPr id="2" name="Title 1"/>
          <p:cNvSpPr>
            <a:spLocks noGrp="1"/>
          </p:cNvSpPr>
          <p:nvPr>
            <p:ph type="title"/>
          </p:nvPr>
        </p:nvSpPr>
        <p:spPr>
          <a:xfrm>
            <a:off x="457200" y="-296862"/>
            <a:ext cx="8229600" cy="1143000"/>
          </a:xfrm>
        </p:spPr>
        <p:txBody>
          <a:bodyPr/>
          <a:lstStyle/>
          <a:p>
            <a:r>
              <a:rPr lang="en-US" dirty="0" smtClean="0"/>
              <a:t>g to </a:t>
            </a:r>
            <a:r>
              <a:rPr lang="en-US" dirty="0" err="1" smtClean="0"/>
              <a:t>i</a:t>
            </a:r>
            <a:r>
              <a:rPr lang="en-US" dirty="0" smtClean="0"/>
              <a:t> lags for </a:t>
            </a:r>
            <a:r>
              <a:rPr lang="en-US" dirty="0" err="1" smtClean="0"/>
              <a:t>rm</a:t>
            </a:r>
            <a:r>
              <a:rPr lang="en-US" dirty="0" smtClean="0"/>
              <a:t> Quasars</a:t>
            </a:r>
            <a:r>
              <a:rPr lang="mr-IN" dirty="0" smtClean="0"/>
              <a:t>…</a:t>
            </a:r>
            <a:endParaRPr lang="en-US" dirty="0"/>
          </a:p>
        </p:txBody>
      </p:sp>
      <p:sp>
        <p:nvSpPr>
          <p:cNvPr id="7" name="Oval 6"/>
          <p:cNvSpPr/>
          <p:nvPr/>
        </p:nvSpPr>
        <p:spPr>
          <a:xfrm>
            <a:off x="4454832" y="3748971"/>
            <a:ext cx="3487268" cy="298809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281297" y="4092967"/>
            <a:ext cx="2156863" cy="646331"/>
          </a:xfrm>
          <a:prstGeom prst="rect">
            <a:avLst/>
          </a:prstGeom>
          <a:noFill/>
        </p:spPr>
        <p:txBody>
          <a:bodyPr wrap="square" rtlCol="0">
            <a:spAutoFit/>
          </a:bodyPr>
          <a:lstStyle/>
          <a:p>
            <a:r>
              <a:rPr lang="en-US" b="1" dirty="0" smtClean="0">
                <a:solidFill>
                  <a:srgbClr val="FF0000"/>
                </a:solidFill>
              </a:rPr>
              <a:t>Bias toward +</a:t>
            </a:r>
            <a:r>
              <a:rPr lang="en-US" b="1" dirty="0" err="1" smtClean="0">
                <a:solidFill>
                  <a:srgbClr val="FF0000"/>
                </a:solidFill>
              </a:rPr>
              <a:t>ve</a:t>
            </a:r>
            <a:r>
              <a:rPr lang="en-US" b="1" dirty="0" smtClean="0">
                <a:solidFill>
                  <a:srgbClr val="FF0000"/>
                </a:solidFill>
              </a:rPr>
              <a:t> g to I band lags</a:t>
            </a:r>
            <a:endParaRPr lang="en-US" b="1" dirty="0">
              <a:solidFill>
                <a:srgbClr val="FF0000"/>
              </a:solidFill>
            </a:endParaRPr>
          </a:p>
        </p:txBody>
      </p:sp>
      <p:sp>
        <p:nvSpPr>
          <p:cNvPr id="3" name="5-Point Star 2"/>
          <p:cNvSpPr/>
          <p:nvPr/>
        </p:nvSpPr>
        <p:spPr>
          <a:xfrm>
            <a:off x="5200670" y="786073"/>
            <a:ext cx="302365" cy="241869"/>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12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2018-01-16 at 17.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676571"/>
          </a:xfrm>
          <a:prstGeom prst="rect">
            <a:avLst/>
          </a:prstGeom>
        </p:spPr>
      </p:pic>
    </p:spTree>
    <p:extLst>
      <p:ext uri="{BB962C8B-B14F-4D97-AF65-F5344CB8AC3E}">
        <p14:creationId xmlns:p14="http://schemas.microsoft.com/office/powerpoint/2010/main" val="2524040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6 at 17.2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03" y="0"/>
            <a:ext cx="9021097" cy="6858000"/>
          </a:xfrm>
          <a:prstGeom prst="rect">
            <a:avLst/>
          </a:prstGeom>
        </p:spPr>
      </p:pic>
    </p:spTree>
    <p:extLst>
      <p:ext uri="{BB962C8B-B14F-4D97-AF65-F5344CB8AC3E}">
        <p14:creationId xmlns:p14="http://schemas.microsoft.com/office/powerpoint/2010/main" val="3641706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3163" y="1996488"/>
            <a:ext cx="8229600" cy="1143000"/>
          </a:xfrm>
        </p:spPr>
        <p:txBody>
          <a:bodyPr>
            <a:normAutofit/>
          </a:bodyPr>
          <a:lstStyle/>
          <a:p>
            <a:r>
              <a:rPr lang="en-US" sz="5400" dirty="0" smtClean="0"/>
              <a:t>Galaxy Evolution</a:t>
            </a:r>
            <a:endParaRPr lang="en-US" sz="5400" dirty="0"/>
          </a:p>
        </p:txBody>
      </p:sp>
    </p:spTree>
    <p:extLst>
      <p:ext uri="{BB962C8B-B14F-4D97-AF65-F5344CB8AC3E}">
        <p14:creationId xmlns:p14="http://schemas.microsoft.com/office/powerpoint/2010/main" val="2812282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0.58.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638134"/>
          </a:xfrm>
          <a:prstGeom prst="rect">
            <a:avLst/>
          </a:prstGeom>
        </p:spPr>
      </p:pic>
    </p:spTree>
    <p:extLst>
      <p:ext uri="{BB962C8B-B14F-4D97-AF65-F5344CB8AC3E}">
        <p14:creationId xmlns:p14="http://schemas.microsoft.com/office/powerpoint/2010/main" val="2748100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creen Shot 2018-01-17 at 16.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641432"/>
          </a:xfrm>
          <a:prstGeom prst="rect">
            <a:avLst/>
          </a:prstGeom>
        </p:spPr>
      </p:pic>
    </p:spTree>
    <p:extLst>
      <p:ext uri="{BB962C8B-B14F-4D97-AF65-F5344CB8AC3E}">
        <p14:creationId xmlns:p14="http://schemas.microsoft.com/office/powerpoint/2010/main" val="3807384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0.5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42790"/>
          </a:xfrm>
          <a:prstGeom prst="rect">
            <a:avLst/>
          </a:prstGeom>
        </p:spPr>
      </p:pic>
    </p:spTree>
    <p:extLst>
      <p:ext uri="{BB962C8B-B14F-4D97-AF65-F5344CB8AC3E}">
        <p14:creationId xmlns:p14="http://schemas.microsoft.com/office/powerpoint/2010/main" val="1224074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0.53.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
            <a:ext cx="9144000" cy="6766560"/>
          </a:xfrm>
          <a:prstGeom prst="rect">
            <a:avLst/>
          </a:prstGeom>
        </p:spPr>
      </p:pic>
    </p:spTree>
    <p:extLst>
      <p:ext uri="{BB962C8B-B14F-4D97-AF65-F5344CB8AC3E}">
        <p14:creationId xmlns:p14="http://schemas.microsoft.com/office/powerpoint/2010/main" val="457379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2 at 20.56.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14377"/>
          </a:xfrm>
          <a:prstGeom prst="rect">
            <a:avLst/>
          </a:prstGeom>
        </p:spPr>
      </p:pic>
    </p:spTree>
    <p:extLst>
      <p:ext uri="{BB962C8B-B14F-4D97-AF65-F5344CB8AC3E}">
        <p14:creationId xmlns:p14="http://schemas.microsoft.com/office/powerpoint/2010/main" val="6097383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7 at 16.39.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85811"/>
          </a:xfrm>
          <a:prstGeom prst="rect">
            <a:avLst/>
          </a:prstGeom>
        </p:spPr>
      </p:pic>
    </p:spTree>
    <p:extLst>
      <p:ext uri="{BB962C8B-B14F-4D97-AF65-F5344CB8AC3E}">
        <p14:creationId xmlns:p14="http://schemas.microsoft.com/office/powerpoint/2010/main" val="1082526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8-01-17 at 16.5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762576"/>
            <a:ext cx="9499600" cy="3714603"/>
          </a:xfrm>
          <a:prstGeom prst="rect">
            <a:avLst/>
          </a:prstGeom>
        </p:spPr>
      </p:pic>
      <p:sp>
        <p:nvSpPr>
          <p:cNvPr id="5" name="TextBox 4"/>
          <p:cNvSpPr txBox="1"/>
          <p:nvPr/>
        </p:nvSpPr>
        <p:spPr>
          <a:xfrm>
            <a:off x="0" y="4190912"/>
            <a:ext cx="9601200" cy="369332"/>
          </a:xfrm>
          <a:prstGeom prst="rect">
            <a:avLst/>
          </a:prstGeom>
          <a:noFill/>
        </p:spPr>
        <p:txBody>
          <a:bodyPr wrap="square" rtlCol="0">
            <a:spAutoFit/>
          </a:bodyPr>
          <a:lstStyle/>
          <a:p>
            <a:r>
              <a:rPr lang="en-US" i="1" dirty="0" smtClean="0"/>
              <a:t>redshift distributions inferred from fake data (</a:t>
            </a:r>
            <a:r>
              <a:rPr lang="en-US" i="1" dirty="0" err="1" smtClean="0"/>
              <a:t>mortlock</a:t>
            </a:r>
            <a:r>
              <a:rPr lang="en-US" i="1" dirty="0" smtClean="0"/>
              <a:t> + 2017, See also Argyle et al submitted)</a:t>
            </a:r>
            <a:endParaRPr lang="en-US" i="1" dirty="0"/>
          </a:p>
        </p:txBody>
      </p:sp>
      <p:sp>
        <p:nvSpPr>
          <p:cNvPr id="6" name="TextBox 5"/>
          <p:cNvSpPr txBox="1"/>
          <p:nvPr/>
        </p:nvSpPr>
        <p:spPr>
          <a:xfrm>
            <a:off x="330200" y="4914367"/>
            <a:ext cx="8813800" cy="1323439"/>
          </a:xfrm>
          <a:prstGeom prst="rect">
            <a:avLst/>
          </a:prstGeom>
          <a:noFill/>
        </p:spPr>
        <p:txBody>
          <a:bodyPr wrap="square" rtlCol="0">
            <a:spAutoFit/>
          </a:bodyPr>
          <a:lstStyle/>
          <a:p>
            <a:pPr marL="285750" indent="-285750">
              <a:buFont typeface="Arial"/>
              <a:buChar char="•"/>
            </a:pPr>
            <a:r>
              <a:rPr lang="en-US" sz="2000" dirty="0" smtClean="0"/>
              <a:t>Attempt to recover redshift distribution from a fake galaxy sample (violin plots).</a:t>
            </a:r>
          </a:p>
          <a:p>
            <a:pPr marL="285750" indent="-285750">
              <a:buFont typeface="Arial"/>
              <a:buChar char="•"/>
            </a:pPr>
            <a:endParaRPr lang="en-US" sz="2000" dirty="0" smtClean="0"/>
          </a:p>
          <a:p>
            <a:pPr marL="285750" indent="-285750">
              <a:buFont typeface="Arial"/>
              <a:buChar char="•"/>
            </a:pPr>
            <a:r>
              <a:rPr lang="en-US" sz="2000" dirty="0" smtClean="0"/>
              <a:t>Incorporating ‘population’ priors using hierarchical techniques (black solid line) improves on traditional individual fitting techniques (blue line).  </a:t>
            </a:r>
            <a:endParaRPr lang="en-US" sz="2000" dirty="0"/>
          </a:p>
        </p:txBody>
      </p:sp>
      <p:sp>
        <p:nvSpPr>
          <p:cNvPr id="7" name="TextBox 6"/>
          <p:cNvSpPr txBox="1"/>
          <p:nvPr/>
        </p:nvSpPr>
        <p:spPr>
          <a:xfrm>
            <a:off x="0" y="177800"/>
            <a:ext cx="9144000" cy="584776"/>
          </a:xfrm>
          <a:prstGeom prst="rect">
            <a:avLst/>
          </a:prstGeom>
          <a:noFill/>
        </p:spPr>
        <p:txBody>
          <a:bodyPr wrap="square" rtlCol="0">
            <a:spAutoFit/>
          </a:bodyPr>
          <a:lstStyle/>
          <a:p>
            <a:pPr algn="ctr"/>
            <a:r>
              <a:rPr lang="en-US" sz="3200" dirty="0" smtClean="0"/>
              <a:t>Applications of Hierarchical Bayesian Inference</a:t>
            </a:r>
            <a:endParaRPr lang="en-US" sz="3200" dirty="0"/>
          </a:p>
        </p:txBody>
      </p:sp>
    </p:spTree>
    <p:extLst>
      <p:ext uri="{BB962C8B-B14F-4D97-AF65-F5344CB8AC3E}">
        <p14:creationId xmlns:p14="http://schemas.microsoft.com/office/powerpoint/2010/main" val="1246956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SDSS </a:t>
            </a:r>
            <a:r>
              <a:rPr lang="mr-IN" dirty="0" smtClean="0"/>
              <a:t>–</a:t>
            </a:r>
            <a:r>
              <a:rPr lang="en-GB" dirty="0" smtClean="0"/>
              <a:t> </a:t>
            </a:r>
            <a:r>
              <a:rPr lang="en-US" dirty="0" smtClean="0"/>
              <a:t>error bar treatment</a:t>
            </a:r>
            <a:endParaRPr lang="en-US" dirty="0"/>
          </a:p>
        </p:txBody>
      </p:sp>
      <p:sp>
        <p:nvSpPr>
          <p:cNvPr id="3" name="Content Placeholder 2"/>
          <p:cNvSpPr>
            <a:spLocks noGrp="1"/>
          </p:cNvSpPr>
          <p:nvPr>
            <p:ph idx="1"/>
          </p:nvPr>
        </p:nvSpPr>
        <p:spPr>
          <a:xfrm>
            <a:off x="0" y="1600200"/>
            <a:ext cx="9143999" cy="4525963"/>
          </a:xfrm>
        </p:spPr>
        <p:txBody>
          <a:bodyPr>
            <a:normAutofit/>
          </a:bodyPr>
          <a:lstStyle/>
          <a:p>
            <a:r>
              <a:rPr lang="en-US" sz="2800" dirty="0" smtClean="0"/>
              <a:t>Three methods of treating suspect error bars</a:t>
            </a:r>
          </a:p>
          <a:p>
            <a:endParaRPr lang="en-US" sz="2800" dirty="0"/>
          </a:p>
          <a:p>
            <a:pPr lvl="1"/>
            <a:r>
              <a:rPr lang="en-US" sz="2000" dirty="0" smtClean="0">
                <a:sym typeface="Wingdings"/>
              </a:rPr>
              <a:t>                                                                                                     1 -  (Standard)</a:t>
            </a:r>
          </a:p>
          <a:p>
            <a:pPr lvl="1"/>
            <a:endParaRPr lang="en-US" sz="2000" dirty="0" smtClean="0">
              <a:sym typeface="Wingdings"/>
            </a:endParaRPr>
          </a:p>
          <a:p>
            <a:pPr lvl="1"/>
            <a:r>
              <a:rPr lang="en-US" sz="2000" dirty="0" smtClean="0">
                <a:sym typeface="Wingdings"/>
              </a:rPr>
              <a:t>As above but P(</a:t>
            </a:r>
            <a:r>
              <a:rPr lang="en-US" sz="2000" i="1" dirty="0" smtClean="0">
                <a:sym typeface="Wingdings"/>
              </a:rPr>
              <a:t>f</a:t>
            </a:r>
            <a:r>
              <a:rPr lang="en-US" sz="2000" dirty="0" smtClean="0">
                <a:sym typeface="Wingdings"/>
              </a:rPr>
              <a:t>) = G(1,</a:t>
            </a:r>
            <a:r>
              <a:rPr lang="en-US" sz="2000" i="1" dirty="0" smtClean="0">
                <a:sym typeface="Wingdings"/>
              </a:rPr>
              <a:t>f</a:t>
            </a:r>
            <a:r>
              <a:rPr lang="en-US" sz="2000" dirty="0" smtClean="0">
                <a:sym typeface="Wingdings"/>
              </a:rPr>
              <a:t>_pri) and P(</a:t>
            </a:r>
            <a:r>
              <a:rPr lang="en-US" sz="2000" dirty="0" err="1" smtClean="0">
                <a:sym typeface="Wingdings"/>
              </a:rPr>
              <a:t>var</a:t>
            </a:r>
            <a:r>
              <a:rPr lang="en-US" sz="2000" dirty="0" smtClean="0">
                <a:sym typeface="Wingdings"/>
              </a:rPr>
              <a:t>) = G(0,</a:t>
            </a:r>
            <a:r>
              <a:rPr lang="en-US" sz="2000" i="1" dirty="0" smtClean="0">
                <a:sym typeface="Wingdings"/>
              </a:rPr>
              <a:t>V</a:t>
            </a:r>
            <a:r>
              <a:rPr lang="en-US" sz="2000" dirty="0" smtClean="0">
                <a:sym typeface="Wingdings"/>
              </a:rPr>
              <a:t>_pri)          2 </a:t>
            </a:r>
            <a:r>
              <a:rPr lang="mr-IN" sz="2000" dirty="0" smtClean="0">
                <a:sym typeface="Wingdings"/>
              </a:rPr>
              <a:t>–</a:t>
            </a:r>
            <a:r>
              <a:rPr lang="en-US" sz="2000" dirty="0" smtClean="0">
                <a:sym typeface="Wingdings"/>
              </a:rPr>
              <a:t> (prior)</a:t>
            </a:r>
          </a:p>
          <a:p>
            <a:pPr lvl="1"/>
            <a:endParaRPr lang="en-US" sz="2000" dirty="0">
              <a:sym typeface="Wingdings"/>
            </a:endParaRPr>
          </a:p>
          <a:p>
            <a:pPr lvl="1"/>
            <a:r>
              <a:rPr lang="en-US" sz="2000" dirty="0" smtClean="0">
                <a:sym typeface="Wingdings"/>
              </a:rPr>
              <a:t>As (1) but fixing the line error bars (</a:t>
            </a:r>
            <a:r>
              <a:rPr lang="en-US" sz="2000" i="1" dirty="0" smtClean="0">
                <a:sym typeface="Wingdings"/>
              </a:rPr>
              <a:t>f</a:t>
            </a:r>
            <a:r>
              <a:rPr lang="en-US" sz="2000" dirty="0" smtClean="0">
                <a:sym typeface="Wingdings"/>
              </a:rPr>
              <a:t>==1 and </a:t>
            </a:r>
            <a:r>
              <a:rPr lang="en-US" sz="2000" i="1" dirty="0" smtClean="0">
                <a:sym typeface="Wingdings"/>
              </a:rPr>
              <a:t>V</a:t>
            </a:r>
            <a:r>
              <a:rPr lang="en-US" sz="2000" dirty="0" smtClean="0">
                <a:sym typeface="Wingdings"/>
              </a:rPr>
              <a:t> == 0)           3 </a:t>
            </a:r>
            <a:r>
              <a:rPr lang="mr-IN" sz="2000" dirty="0" smtClean="0">
                <a:sym typeface="Wingdings"/>
              </a:rPr>
              <a:t>–</a:t>
            </a:r>
            <a:r>
              <a:rPr lang="en-US" sz="2000" dirty="0" smtClean="0">
                <a:sym typeface="Wingdings"/>
              </a:rPr>
              <a:t> (fix line)</a:t>
            </a:r>
          </a:p>
          <a:p>
            <a:pPr lvl="1"/>
            <a:endParaRPr lang="en-US" sz="2000" dirty="0"/>
          </a:p>
        </p:txBody>
      </p:sp>
      <p:pic>
        <p:nvPicPr>
          <p:cNvPr id="4" name="Picture 3" descr="Screen Shot 2017-11-15 at 18.09.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56" y="2346274"/>
            <a:ext cx="3318416" cy="875524"/>
          </a:xfrm>
          <a:prstGeom prst="rect">
            <a:avLst/>
          </a:prstGeom>
          <a:ln>
            <a:solidFill>
              <a:srgbClr val="FF0000"/>
            </a:solidFill>
          </a:ln>
        </p:spPr>
      </p:pic>
    </p:spTree>
    <p:extLst>
      <p:ext uri="{BB962C8B-B14F-4D97-AF65-F5344CB8AC3E}">
        <p14:creationId xmlns:p14="http://schemas.microsoft.com/office/powerpoint/2010/main" val="413668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IMG_0431.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497429" cy="6858001"/>
          </a:xfrm>
          <a:prstGeom prst="rect">
            <a:avLst/>
          </a:prstGeom>
        </p:spPr>
      </p:pic>
      <p:sp>
        <p:nvSpPr>
          <p:cNvPr id="11" name="TextBox 10"/>
          <p:cNvSpPr txBox="1"/>
          <p:nvPr/>
        </p:nvSpPr>
        <p:spPr>
          <a:xfrm>
            <a:off x="-45780" y="819150"/>
            <a:ext cx="4730751" cy="309315"/>
          </a:xfrm>
          <a:prstGeom prst="rect">
            <a:avLst/>
          </a:prstGeom>
          <a:noFill/>
        </p:spPr>
        <p:txBody>
          <a:bodyPr wrap="square" rtlCol="0">
            <a:spAutoFit/>
          </a:bodyPr>
          <a:lstStyle/>
          <a:p>
            <a:r>
              <a:rPr lang="en-US" sz="1400" b="1" i="1" dirty="0" smtClean="0">
                <a:solidFill>
                  <a:srgbClr val="FFFFFF"/>
                </a:solidFill>
                <a:latin typeface="Adobe Garamond Pro"/>
                <a:cs typeface="Adobe Garamond Pro"/>
              </a:rPr>
              <a:t>Superpressure Balloon-borne Imaging Telescope</a:t>
            </a:r>
            <a:endParaRPr lang="en-US" sz="1400" b="1" i="1" dirty="0">
              <a:solidFill>
                <a:srgbClr val="FFFFFF"/>
              </a:solidFill>
              <a:latin typeface="Adobe Garamond Pro"/>
              <a:cs typeface="Adobe Garamond Pro"/>
            </a:endParaRPr>
          </a:p>
        </p:txBody>
      </p:sp>
      <p:pic>
        <p:nvPicPr>
          <p:cNvPr id="6" name="Picture 5" descr="SuperBIT_logo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0" y="1"/>
            <a:ext cx="3530600" cy="1021636"/>
          </a:xfrm>
          <a:prstGeom prst="rect">
            <a:avLst/>
          </a:prstGeom>
        </p:spPr>
      </p:pic>
      <p:sp>
        <p:nvSpPr>
          <p:cNvPr id="8" name="TextBox 7"/>
          <p:cNvSpPr txBox="1"/>
          <p:nvPr/>
        </p:nvSpPr>
        <p:spPr>
          <a:xfrm>
            <a:off x="-83690" y="-97649"/>
            <a:ext cx="4730751" cy="1015663"/>
          </a:xfrm>
          <a:prstGeom prst="rect">
            <a:avLst/>
          </a:prstGeom>
          <a:noFill/>
        </p:spPr>
        <p:txBody>
          <a:bodyPr wrap="square" rtlCol="0">
            <a:spAutoFit/>
          </a:bodyPr>
          <a:lstStyle/>
          <a:p>
            <a:r>
              <a:rPr lang="en-US" sz="6000" b="1" i="1" dirty="0" err="1" smtClean="0">
                <a:solidFill>
                  <a:srgbClr val="FFFFFF"/>
                </a:solidFill>
                <a:latin typeface="Adobe Garamond Pro"/>
                <a:cs typeface="Adobe Garamond Pro"/>
              </a:rPr>
              <a:t>SuperBIT</a:t>
            </a:r>
            <a:endParaRPr lang="en-US" sz="6000" b="1" i="1" dirty="0">
              <a:solidFill>
                <a:srgbClr val="FFFFFF"/>
              </a:solidFill>
              <a:latin typeface="Adobe Garamond Pro"/>
              <a:cs typeface="Adobe Garamond Pro"/>
            </a:endParaRPr>
          </a:p>
        </p:txBody>
      </p:sp>
    </p:spTree>
    <p:extLst>
      <p:ext uri="{BB962C8B-B14F-4D97-AF65-F5344CB8AC3E}">
        <p14:creationId xmlns:p14="http://schemas.microsoft.com/office/powerpoint/2010/main" val="3710328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0" y="1710267"/>
            <a:ext cx="9144000" cy="514773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Helvetica" charset="0"/>
              <a:ea typeface="ＭＳ Ｐゴシック" charset="-128"/>
              <a:cs typeface="ＭＳ Ｐゴシック" charset="-128"/>
            </a:endParaRPr>
          </a:p>
        </p:txBody>
      </p:sp>
      <p:grpSp>
        <p:nvGrpSpPr>
          <p:cNvPr id="16" name="Group 15"/>
          <p:cNvGrpSpPr/>
          <p:nvPr/>
        </p:nvGrpSpPr>
        <p:grpSpPr>
          <a:xfrm>
            <a:off x="0" y="-1"/>
            <a:ext cx="9144000" cy="2633487"/>
            <a:chOff x="0" y="-1"/>
            <a:chExt cx="9144000" cy="2633487"/>
          </a:xfrm>
        </p:grpSpPr>
        <p:pic>
          <p:nvPicPr>
            <p:cNvPr id="18" name="Picture 17" descr="clouds2.jpg"/>
            <p:cNvPicPr>
              <a:picLocks noChangeAspect="1"/>
            </p:cNvPicPr>
            <p:nvPr/>
          </p:nvPicPr>
          <p:blipFill rotWithShape="1">
            <a:blip r:embed="rId3">
              <a:extLst>
                <a:ext uri="{BEBA8EAE-BF5A-486C-A8C5-ECC9F3942E4B}">
                  <a14:imgProps xmlns:a14="http://schemas.microsoft.com/office/drawing/2010/main">
                    <a14:imgLayer r:embed="rId4">
                      <a14:imgEffect>
                        <a14:sharpenSoften amount="-41000"/>
                      </a14:imgEffect>
                      <a14:imgEffect>
                        <a14:brightnessContrast bright="10000"/>
                      </a14:imgEffect>
                    </a14:imgLayer>
                  </a14:imgProps>
                </a:ext>
                <a:ext uri="{28A0092B-C50C-407E-A947-70E740481C1C}">
                  <a14:useLocalDpi xmlns:a14="http://schemas.microsoft.com/office/drawing/2010/main" val="0"/>
                </a:ext>
              </a:extLst>
            </a:blip>
            <a:srcRect t="29427" b="27605"/>
            <a:stretch/>
          </p:blipFill>
          <p:spPr>
            <a:xfrm>
              <a:off x="0" y="-1"/>
              <a:ext cx="9144000" cy="2619376"/>
            </a:xfrm>
            <a:prstGeom prst="rect">
              <a:avLst/>
            </a:prstGeom>
          </p:spPr>
        </p:pic>
        <p:sp>
          <p:nvSpPr>
            <p:cNvPr id="19" name="Rectangle 18"/>
            <p:cNvSpPr/>
            <p:nvPr/>
          </p:nvSpPr>
          <p:spPr bwMode="auto">
            <a:xfrm>
              <a:off x="0" y="2220737"/>
              <a:ext cx="9144000" cy="412749"/>
            </a:xfrm>
            <a:prstGeom prst="rect">
              <a:avLst/>
            </a:prstGeom>
            <a:gradFill flip="none" rotWithShape="1">
              <a:gsLst>
                <a:gs pos="10000">
                  <a:schemeClr val="tx1"/>
                </a:gs>
                <a:gs pos="100000">
                  <a:srgbClr val="FFFFFF">
                    <a:alpha val="0"/>
                  </a:srgb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Helvetica" charset="0"/>
                <a:ea typeface="ＭＳ Ｐゴシック" charset="-128"/>
                <a:cs typeface="ＭＳ Ｐゴシック" charset="-128"/>
              </a:endParaRPr>
            </a:p>
          </p:txBody>
        </p:sp>
      </p:grpSp>
      <p:pic>
        <p:nvPicPr>
          <p:cNvPr id="15" name="Picture 14"/>
          <p:cNvPicPr>
            <a:picLocks noChangeAspect="1"/>
          </p:cNvPicPr>
          <p:nvPr/>
        </p:nvPicPr>
        <p:blipFill>
          <a:blip r:embed="rId5"/>
          <a:stretch>
            <a:fillRect/>
          </a:stretch>
        </p:blipFill>
        <p:spPr>
          <a:xfrm>
            <a:off x="931334" y="1146366"/>
            <a:ext cx="7263144" cy="4910193"/>
          </a:xfrm>
          <a:prstGeom prst="rect">
            <a:avLst/>
          </a:prstGeom>
        </p:spPr>
      </p:pic>
      <p:sp>
        <p:nvSpPr>
          <p:cNvPr id="24" name="TextBox 23"/>
          <p:cNvSpPr txBox="1"/>
          <p:nvPr/>
        </p:nvSpPr>
        <p:spPr>
          <a:xfrm>
            <a:off x="31750" y="5957226"/>
            <a:ext cx="9112249" cy="830997"/>
          </a:xfrm>
          <a:prstGeom prst="rect">
            <a:avLst/>
          </a:prstGeom>
          <a:noFill/>
        </p:spPr>
        <p:txBody>
          <a:bodyPr wrap="square" rtlCol="0">
            <a:spAutoFit/>
          </a:bodyPr>
          <a:lstStyle/>
          <a:p>
            <a:pPr algn="ctr"/>
            <a:r>
              <a:rPr lang="en-US" sz="2400" b="1" i="1" dirty="0" smtClean="0">
                <a:solidFill>
                  <a:schemeClr val="bg1"/>
                </a:solidFill>
                <a:latin typeface="Adobe Garamond Pro"/>
                <a:cs typeface="Adobe Garamond Pro"/>
              </a:rPr>
              <a:t>For transmission and seeing, a telescope at 35km altitude (above 99% of the atmosphere) is effectively in space</a:t>
            </a:r>
            <a:endParaRPr lang="en-US" sz="2400" b="1" i="1" dirty="0">
              <a:solidFill>
                <a:schemeClr val="bg1"/>
              </a:solidFill>
              <a:latin typeface="Adobe Garamond Pro"/>
              <a:cs typeface="Adobe Garamond Pro"/>
            </a:endParaRPr>
          </a:p>
        </p:txBody>
      </p:sp>
      <p:sp>
        <p:nvSpPr>
          <p:cNvPr id="2" name="Title 1"/>
          <p:cNvSpPr>
            <a:spLocks noGrp="1"/>
          </p:cNvSpPr>
          <p:nvPr>
            <p:ph type="title"/>
          </p:nvPr>
        </p:nvSpPr>
        <p:spPr>
          <a:xfrm>
            <a:off x="0" y="-1333500"/>
            <a:ext cx="9144000" cy="838200"/>
          </a:xfrm>
        </p:spPr>
        <p:txBody>
          <a:bodyPr>
            <a:normAutofit fontScale="90000"/>
          </a:bodyPr>
          <a:lstStyle/>
          <a:p>
            <a:r>
              <a:rPr lang="en-US" dirty="0" smtClean="0">
                <a:solidFill>
                  <a:schemeClr val="tx2"/>
                </a:solidFill>
              </a:rPr>
              <a:t>Why go above the atmosphere?</a:t>
            </a:r>
            <a:r>
              <a:rPr lang="en-US" dirty="0">
                <a:solidFill>
                  <a:schemeClr val="tx2"/>
                </a:solidFill>
              </a:rPr>
              <a:t/>
            </a:r>
            <a:br>
              <a:rPr lang="en-US" dirty="0">
                <a:solidFill>
                  <a:schemeClr val="tx2"/>
                </a:solidFill>
              </a:rPr>
            </a:br>
            <a:r>
              <a:rPr lang="en-US" dirty="0">
                <a:solidFill>
                  <a:schemeClr val="tx2"/>
                </a:solidFill>
              </a:rPr>
              <a:t>s</a:t>
            </a:r>
            <a:r>
              <a:rPr lang="en-US" dirty="0" smtClean="0">
                <a:solidFill>
                  <a:schemeClr val="tx2"/>
                </a:solidFill>
              </a:rPr>
              <a:t>pace-quality optical &amp; UV imaging, on a university budget</a:t>
            </a:r>
            <a:endParaRPr lang="en-US" dirty="0"/>
          </a:p>
        </p:txBody>
      </p:sp>
      <p:sp>
        <p:nvSpPr>
          <p:cNvPr id="9" name="TextBox 8"/>
          <p:cNvSpPr txBox="1"/>
          <p:nvPr/>
        </p:nvSpPr>
        <p:spPr>
          <a:xfrm>
            <a:off x="31750" y="-174625"/>
            <a:ext cx="4730751" cy="1107996"/>
          </a:xfrm>
          <a:prstGeom prst="rect">
            <a:avLst/>
          </a:prstGeom>
          <a:noFill/>
        </p:spPr>
        <p:txBody>
          <a:bodyPr wrap="square" rtlCol="0">
            <a:spAutoFit/>
          </a:bodyPr>
          <a:lstStyle/>
          <a:p>
            <a:r>
              <a:rPr lang="en-US" sz="6600" b="1" i="1" dirty="0" err="1" smtClean="0">
                <a:solidFill>
                  <a:srgbClr val="000000"/>
                </a:solidFill>
                <a:latin typeface="Adobe Garamond Pro"/>
                <a:cs typeface="Adobe Garamond Pro"/>
              </a:rPr>
              <a:t>SuperBIT</a:t>
            </a:r>
            <a:endParaRPr lang="en-US" sz="6600" b="1" i="1" dirty="0">
              <a:solidFill>
                <a:srgbClr val="000000"/>
              </a:solidFill>
              <a:latin typeface="Adobe Garamond Pro"/>
              <a:cs typeface="Adobe Garamond Pro"/>
            </a:endParaRPr>
          </a:p>
        </p:txBody>
      </p:sp>
      <p:sp>
        <p:nvSpPr>
          <p:cNvPr id="11" name="TextBox 10"/>
          <p:cNvSpPr txBox="1"/>
          <p:nvPr/>
        </p:nvSpPr>
        <p:spPr>
          <a:xfrm>
            <a:off x="-45780" y="819150"/>
            <a:ext cx="4730751" cy="309315"/>
          </a:xfrm>
          <a:prstGeom prst="rect">
            <a:avLst/>
          </a:prstGeom>
          <a:noFill/>
        </p:spPr>
        <p:txBody>
          <a:bodyPr wrap="square" rtlCol="0">
            <a:spAutoFit/>
          </a:bodyPr>
          <a:lstStyle/>
          <a:p>
            <a:r>
              <a:rPr lang="en-US" sz="1400" b="1" i="1" dirty="0" smtClean="0">
                <a:solidFill>
                  <a:schemeClr val="bg1"/>
                </a:solidFill>
                <a:latin typeface="Adobe Garamond Pro"/>
                <a:cs typeface="Adobe Garamond Pro"/>
              </a:rPr>
              <a:t>Superpressure Balloon-borne Imaging Telescope</a:t>
            </a:r>
            <a:endParaRPr lang="en-US" sz="1400" b="1" i="1" dirty="0">
              <a:solidFill>
                <a:schemeClr val="bg1"/>
              </a:solidFill>
              <a:latin typeface="Adobe Garamond Pro"/>
              <a:cs typeface="Adobe Garamond Pro"/>
            </a:endParaRPr>
          </a:p>
        </p:txBody>
      </p:sp>
    </p:spTree>
    <p:extLst>
      <p:ext uri="{BB962C8B-B14F-4D97-AF65-F5344CB8AC3E}">
        <p14:creationId xmlns:p14="http://schemas.microsoft.com/office/powerpoint/2010/main" val="4939978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24831496_1542658035783504_5647580370394311091_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1258"/>
            <a:ext cx="9144000" cy="5611660"/>
          </a:xfrm>
          <a:prstGeom prst="rect">
            <a:avLst/>
          </a:prstGeom>
        </p:spPr>
      </p:pic>
    </p:spTree>
    <p:extLst>
      <p:ext uri="{BB962C8B-B14F-4D97-AF65-F5344CB8AC3E}">
        <p14:creationId xmlns:p14="http://schemas.microsoft.com/office/powerpoint/2010/main" val="180912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24796377_1542658032450171_6772803416833085061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154" y="0"/>
            <a:ext cx="6622256" cy="6858000"/>
          </a:xfrm>
          <a:prstGeom prst="rect">
            <a:avLst/>
          </a:prstGeom>
        </p:spPr>
      </p:pic>
    </p:spTree>
    <p:extLst>
      <p:ext uri="{BB962C8B-B14F-4D97-AF65-F5344CB8AC3E}">
        <p14:creationId xmlns:p14="http://schemas.microsoft.com/office/powerpoint/2010/main" val="3760603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s_vs_sdss_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575800" cy="7187043"/>
          </a:xfrm>
          <a:prstGeom prst="rect">
            <a:avLst/>
          </a:prstGeom>
        </p:spPr>
      </p:pic>
      <p:sp>
        <p:nvSpPr>
          <p:cNvPr id="2" name="Title 1"/>
          <p:cNvSpPr>
            <a:spLocks noGrp="1"/>
          </p:cNvSpPr>
          <p:nvPr>
            <p:ph type="title"/>
          </p:nvPr>
        </p:nvSpPr>
        <p:spPr>
          <a:xfrm>
            <a:off x="457200" y="20638"/>
            <a:ext cx="8229600" cy="1143000"/>
          </a:xfrm>
        </p:spPr>
        <p:txBody>
          <a:bodyPr/>
          <a:lstStyle/>
          <a:p>
            <a:r>
              <a:rPr lang="en-US" dirty="0" err="1" smtClean="0"/>
              <a:t>Panstarrs</a:t>
            </a:r>
            <a:r>
              <a:rPr lang="en-US" dirty="0" smtClean="0"/>
              <a:t> </a:t>
            </a:r>
            <a:r>
              <a:rPr lang="mr-IN" dirty="0" smtClean="0"/>
              <a:t>–</a:t>
            </a:r>
            <a:r>
              <a:rPr lang="en-US" dirty="0" smtClean="0"/>
              <a:t> SDSS offset    g</a:t>
            </a:r>
            <a:endParaRPr lang="en-US" dirty="0"/>
          </a:p>
        </p:txBody>
      </p:sp>
    </p:spTree>
    <p:extLst>
      <p:ext uri="{BB962C8B-B14F-4D97-AF65-F5344CB8AC3E}">
        <p14:creationId xmlns:p14="http://schemas.microsoft.com/office/powerpoint/2010/main" val="1235699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s_vs_sdss_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656130"/>
            <a:ext cx="7874000" cy="5909770"/>
          </a:xfrm>
          <a:prstGeom prst="rect">
            <a:avLst/>
          </a:prstGeom>
        </p:spPr>
      </p:pic>
      <p:sp>
        <p:nvSpPr>
          <p:cNvPr id="2" name="Title 1"/>
          <p:cNvSpPr>
            <a:spLocks noGrp="1"/>
          </p:cNvSpPr>
          <p:nvPr>
            <p:ph type="title"/>
          </p:nvPr>
        </p:nvSpPr>
        <p:spPr/>
        <p:txBody>
          <a:bodyPr/>
          <a:lstStyle/>
          <a:p>
            <a:r>
              <a:rPr lang="en-US" dirty="0" err="1" smtClean="0"/>
              <a:t>i</a:t>
            </a:r>
            <a:endParaRPr lang="en-US" dirty="0"/>
          </a:p>
        </p:txBody>
      </p:sp>
    </p:spTree>
    <p:extLst>
      <p:ext uri="{BB962C8B-B14F-4D97-AF65-F5344CB8AC3E}">
        <p14:creationId xmlns:p14="http://schemas.microsoft.com/office/powerpoint/2010/main" val="1006071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ndard_stars_i.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50" y="390615"/>
            <a:ext cx="8616950" cy="6467385"/>
          </a:xfrm>
          <a:prstGeom prst="rect">
            <a:avLst/>
          </a:prstGeom>
        </p:spPr>
      </p:pic>
    </p:spTree>
    <p:extLst>
      <p:ext uri="{BB962C8B-B14F-4D97-AF65-F5344CB8AC3E}">
        <p14:creationId xmlns:p14="http://schemas.microsoft.com/office/powerpoint/2010/main" val="2549511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238124"/>
            <a:ext cx="8229600" cy="1143000"/>
          </a:xfrm>
        </p:spPr>
        <p:txBody>
          <a:bodyPr>
            <a:normAutofit/>
          </a:bodyPr>
          <a:lstStyle/>
          <a:p>
            <a:r>
              <a:rPr lang="en-US" sz="4000" dirty="0" err="1" smtClean="0"/>
              <a:t>Panstarrs</a:t>
            </a:r>
            <a:r>
              <a:rPr lang="en-US" sz="4000" dirty="0" smtClean="0"/>
              <a:t> </a:t>
            </a:r>
            <a:r>
              <a:rPr lang="en-US" sz="4000" dirty="0" smtClean="0">
                <a:sym typeface="Wingdings"/>
              </a:rPr>
              <a:t> </a:t>
            </a:r>
            <a:r>
              <a:rPr lang="en-US" sz="4000" dirty="0" err="1" smtClean="0">
                <a:sym typeface="Wingdings"/>
              </a:rPr>
              <a:t>sdss</a:t>
            </a:r>
            <a:r>
              <a:rPr lang="en-US" sz="4000" dirty="0" smtClean="0">
                <a:sym typeface="Wingdings"/>
              </a:rPr>
              <a:t> e</a:t>
            </a:r>
            <a:r>
              <a:rPr lang="en-US" sz="4000" dirty="0" smtClean="0"/>
              <a:t>xamples rm005</a:t>
            </a:r>
            <a:endParaRPr lang="en-US" sz="4000" dirty="0"/>
          </a:p>
        </p:txBody>
      </p:sp>
      <p:pic>
        <p:nvPicPr>
          <p:cNvPr id="6" name="Picture 5" descr="rm005_gimergelc_ou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545549"/>
            <a:ext cx="6870700" cy="5156751"/>
          </a:xfrm>
          <a:prstGeom prst="rect">
            <a:avLst/>
          </a:prstGeom>
        </p:spPr>
      </p:pic>
    </p:spTree>
    <p:extLst>
      <p:ext uri="{BB962C8B-B14F-4D97-AF65-F5344CB8AC3E}">
        <p14:creationId xmlns:p14="http://schemas.microsoft.com/office/powerpoint/2010/main" val="760484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m272_gimergelc_ou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910102"/>
            <a:ext cx="7924800" cy="5947898"/>
          </a:xfrm>
          <a:prstGeom prst="rect">
            <a:avLst/>
          </a:prstGeom>
        </p:spPr>
      </p:pic>
      <p:sp>
        <p:nvSpPr>
          <p:cNvPr id="5" name="Title 1"/>
          <p:cNvSpPr>
            <a:spLocks noGrp="1"/>
          </p:cNvSpPr>
          <p:nvPr>
            <p:ph type="title"/>
          </p:nvPr>
        </p:nvSpPr>
        <p:spPr>
          <a:xfrm>
            <a:off x="177800" y="-238124"/>
            <a:ext cx="8229600" cy="1143000"/>
          </a:xfrm>
        </p:spPr>
        <p:txBody>
          <a:bodyPr>
            <a:normAutofit/>
          </a:bodyPr>
          <a:lstStyle/>
          <a:p>
            <a:r>
              <a:rPr lang="en-US" sz="4000" dirty="0" err="1" smtClean="0"/>
              <a:t>Panstarrs</a:t>
            </a:r>
            <a:r>
              <a:rPr lang="en-US" sz="4000" dirty="0" smtClean="0"/>
              <a:t> </a:t>
            </a:r>
            <a:r>
              <a:rPr lang="en-US" sz="4000" dirty="0" smtClean="0">
                <a:sym typeface="Wingdings"/>
              </a:rPr>
              <a:t> </a:t>
            </a:r>
            <a:r>
              <a:rPr lang="en-US" sz="4000" dirty="0" err="1" smtClean="0">
                <a:sym typeface="Wingdings"/>
              </a:rPr>
              <a:t>sdss</a:t>
            </a:r>
            <a:r>
              <a:rPr lang="en-US" sz="4000" dirty="0" smtClean="0">
                <a:sym typeface="Wingdings"/>
              </a:rPr>
              <a:t> e</a:t>
            </a:r>
            <a:r>
              <a:rPr lang="en-US" sz="4000" dirty="0" smtClean="0"/>
              <a:t>xamples rm272</a:t>
            </a:r>
            <a:endParaRPr lang="en-US" sz="4000" dirty="0"/>
          </a:p>
        </p:txBody>
      </p:sp>
    </p:spTree>
    <p:extLst>
      <p:ext uri="{BB962C8B-B14F-4D97-AF65-F5344CB8AC3E}">
        <p14:creationId xmlns:p14="http://schemas.microsoft.com/office/powerpoint/2010/main" val="1450258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st_offset_gici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49" y="635000"/>
            <a:ext cx="8291340" cy="6223001"/>
          </a:xfrm>
          <a:prstGeom prst="rect">
            <a:avLst/>
          </a:prstGeom>
        </p:spPr>
      </p:pic>
      <p:sp>
        <p:nvSpPr>
          <p:cNvPr id="2" name="Title 1"/>
          <p:cNvSpPr>
            <a:spLocks noGrp="1"/>
          </p:cNvSpPr>
          <p:nvPr>
            <p:ph type="title"/>
          </p:nvPr>
        </p:nvSpPr>
        <p:spPr>
          <a:xfrm>
            <a:off x="457200" y="-296862"/>
            <a:ext cx="8229600" cy="1143000"/>
          </a:xfrm>
        </p:spPr>
        <p:txBody>
          <a:bodyPr/>
          <a:lstStyle/>
          <a:p>
            <a:r>
              <a:rPr lang="en-US" dirty="0" smtClean="0"/>
              <a:t>Diagnostic plots</a:t>
            </a:r>
            <a:endParaRPr lang="en-US" dirty="0"/>
          </a:p>
        </p:txBody>
      </p:sp>
      <p:sp>
        <p:nvSpPr>
          <p:cNvPr id="3" name="Content Placeholder 2"/>
          <p:cNvSpPr>
            <a:spLocks noGrp="1"/>
          </p:cNvSpPr>
          <p:nvPr>
            <p:ph idx="1"/>
          </p:nvPr>
        </p:nvSpPr>
        <p:spPr>
          <a:xfrm>
            <a:off x="0" y="846138"/>
            <a:ext cx="9144000" cy="4525963"/>
          </a:xfrm>
        </p:spPr>
        <p:txBody>
          <a:bodyPr>
            <a:normAutofit/>
          </a:bodyPr>
          <a:lstStyle/>
          <a:p>
            <a:r>
              <a:rPr lang="en-US" sz="2800" dirty="0" smtClean="0"/>
              <a:t>Expect </a:t>
            </a:r>
            <a:r>
              <a:rPr lang="en-US" sz="2800" dirty="0" err="1" smtClean="0"/>
              <a:t>sdss</a:t>
            </a:r>
            <a:r>
              <a:rPr lang="en-US" sz="2800" dirty="0"/>
              <a:t>-</a:t>
            </a:r>
            <a:r>
              <a:rPr lang="en-US" sz="2800" dirty="0" smtClean="0"/>
              <a:t>to-</a:t>
            </a:r>
            <a:r>
              <a:rPr lang="en-US" sz="2800" dirty="0" err="1" smtClean="0"/>
              <a:t>panstarrs</a:t>
            </a:r>
            <a:r>
              <a:rPr lang="en-US" sz="2800" dirty="0" smtClean="0"/>
              <a:t> offsets distributed around 0.</a:t>
            </a:r>
            <a:endParaRPr lang="en-US" sz="2800" dirty="0"/>
          </a:p>
        </p:txBody>
      </p:sp>
    </p:spTree>
    <p:extLst>
      <p:ext uri="{BB962C8B-B14F-4D97-AF65-F5344CB8AC3E}">
        <p14:creationId xmlns:p14="http://schemas.microsoft.com/office/powerpoint/2010/main" val="9725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_cream_summary_standard_rm789.pdf"/>
          <p:cNvPicPr>
            <a:picLocks noChangeAspect="1"/>
          </p:cNvPicPr>
          <p:nvPr/>
        </p:nvPicPr>
        <p:blipFill rotWithShape="1">
          <a:blip r:embed="rId2">
            <a:extLst>
              <a:ext uri="{28A0092B-C50C-407E-A947-70E740481C1C}">
                <a14:useLocalDpi xmlns:a14="http://schemas.microsoft.com/office/drawing/2010/main" val="0"/>
              </a:ext>
            </a:extLst>
          </a:blip>
          <a:srcRect t="9412"/>
          <a:stretch/>
        </p:blipFill>
        <p:spPr>
          <a:xfrm>
            <a:off x="-352355" y="670364"/>
            <a:ext cx="9496355" cy="6451902"/>
          </a:xfrm>
          <a:prstGeom prst="rect">
            <a:avLst/>
          </a:prstGeom>
        </p:spPr>
      </p:pic>
      <p:sp>
        <p:nvSpPr>
          <p:cNvPr id="2" name="Title 1"/>
          <p:cNvSpPr>
            <a:spLocks noGrp="1"/>
          </p:cNvSpPr>
          <p:nvPr>
            <p:ph type="title"/>
          </p:nvPr>
        </p:nvSpPr>
        <p:spPr>
          <a:xfrm>
            <a:off x="316082" y="-289879"/>
            <a:ext cx="8229600" cy="1143000"/>
          </a:xfrm>
        </p:spPr>
        <p:txBody>
          <a:bodyPr>
            <a:noAutofit/>
          </a:bodyPr>
          <a:lstStyle/>
          <a:p>
            <a:r>
              <a:rPr lang="en-US" sz="2000" dirty="0" smtClean="0"/>
              <a:t>Test of different noise models on example rm789 SDSS light curve</a:t>
            </a:r>
            <a:br>
              <a:rPr lang="en-US" sz="2000" dirty="0" smtClean="0"/>
            </a:br>
            <a:r>
              <a:rPr lang="en-US" sz="2000" b="1" dirty="0" smtClean="0"/>
              <a:t>Standard</a:t>
            </a:r>
            <a:endParaRPr lang="en-US" sz="2000" b="1" dirty="0"/>
          </a:p>
        </p:txBody>
      </p:sp>
    </p:spTree>
    <p:extLst>
      <p:ext uri="{BB962C8B-B14F-4D97-AF65-F5344CB8AC3E}">
        <p14:creationId xmlns:p14="http://schemas.microsoft.com/office/powerpoint/2010/main" val="1783602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2" y="-289879"/>
            <a:ext cx="8229600" cy="1143000"/>
          </a:xfrm>
        </p:spPr>
        <p:txBody>
          <a:bodyPr>
            <a:noAutofit/>
          </a:bodyPr>
          <a:lstStyle/>
          <a:p>
            <a:r>
              <a:rPr lang="en-US" sz="2000" dirty="0" smtClean="0"/>
              <a:t>Test of different noise models on example rm789 SDSS light curve</a:t>
            </a:r>
            <a:br>
              <a:rPr lang="en-US" sz="2000" dirty="0" smtClean="0"/>
            </a:br>
            <a:r>
              <a:rPr lang="en-US" sz="2000" b="1" dirty="0" smtClean="0"/>
              <a:t>Prior</a:t>
            </a:r>
            <a:endParaRPr lang="en-US" sz="2000" b="1" dirty="0"/>
          </a:p>
        </p:txBody>
      </p:sp>
      <p:pic>
        <p:nvPicPr>
          <p:cNvPr id="3" name="Picture 2" descr="fig_cream_summary_prior_f_var_rm789.pdf"/>
          <p:cNvPicPr>
            <a:picLocks noChangeAspect="1"/>
          </p:cNvPicPr>
          <p:nvPr/>
        </p:nvPicPr>
        <p:blipFill rotWithShape="1">
          <a:blip r:embed="rId2">
            <a:extLst>
              <a:ext uri="{28A0092B-C50C-407E-A947-70E740481C1C}">
                <a14:useLocalDpi xmlns:a14="http://schemas.microsoft.com/office/drawing/2010/main" val="0"/>
              </a:ext>
            </a:extLst>
          </a:blip>
          <a:srcRect t="9325"/>
          <a:stretch/>
        </p:blipFill>
        <p:spPr>
          <a:xfrm>
            <a:off x="-176398" y="635081"/>
            <a:ext cx="9320398" cy="6338469"/>
          </a:xfrm>
          <a:prstGeom prst="rect">
            <a:avLst/>
          </a:prstGeom>
        </p:spPr>
      </p:pic>
    </p:spTree>
    <p:extLst>
      <p:ext uri="{BB962C8B-B14F-4D97-AF65-F5344CB8AC3E}">
        <p14:creationId xmlns:p14="http://schemas.microsoft.com/office/powerpoint/2010/main" val="93711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2" y="-289879"/>
            <a:ext cx="8229600" cy="1143000"/>
          </a:xfrm>
        </p:spPr>
        <p:txBody>
          <a:bodyPr>
            <a:noAutofit/>
          </a:bodyPr>
          <a:lstStyle/>
          <a:p>
            <a:r>
              <a:rPr lang="en-US" sz="2000" dirty="0" smtClean="0"/>
              <a:t>Test of different noise models on example rm789 SDSS light curve</a:t>
            </a:r>
            <a:br>
              <a:rPr lang="en-US" sz="2000" dirty="0" smtClean="0"/>
            </a:br>
            <a:r>
              <a:rPr lang="en-US" sz="2000" b="1" dirty="0" smtClean="0"/>
              <a:t>fix line</a:t>
            </a:r>
            <a:endParaRPr lang="en-US" sz="2000" b="1" dirty="0"/>
          </a:p>
        </p:txBody>
      </p:sp>
      <p:pic>
        <p:nvPicPr>
          <p:cNvPr id="3" name="Picture 2" descr="fig_cream_summary_fix_line_rm789.pdf"/>
          <p:cNvPicPr>
            <a:picLocks noChangeAspect="1"/>
          </p:cNvPicPr>
          <p:nvPr/>
        </p:nvPicPr>
        <p:blipFill rotWithShape="1">
          <a:blip r:embed="rId2">
            <a:extLst>
              <a:ext uri="{28A0092B-C50C-407E-A947-70E740481C1C}">
                <a14:useLocalDpi xmlns:a14="http://schemas.microsoft.com/office/drawing/2010/main" val="0"/>
              </a:ext>
            </a:extLst>
          </a:blip>
          <a:srcRect t="9164"/>
          <a:stretch/>
        </p:blipFill>
        <p:spPr>
          <a:xfrm>
            <a:off x="0" y="853121"/>
            <a:ext cx="9144000" cy="6229534"/>
          </a:xfrm>
          <a:prstGeom prst="rect">
            <a:avLst/>
          </a:prstGeom>
        </p:spPr>
      </p:pic>
    </p:spTree>
    <p:extLst>
      <p:ext uri="{BB962C8B-B14F-4D97-AF65-F5344CB8AC3E}">
        <p14:creationId xmlns:p14="http://schemas.microsoft.com/office/powerpoint/2010/main" val="1744137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_outlier_rejection_op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6" y="2347740"/>
            <a:ext cx="6111901" cy="4587240"/>
          </a:xfrm>
          <a:prstGeom prst="rect">
            <a:avLst/>
          </a:prstGeom>
        </p:spPr>
      </p:pic>
      <p:sp>
        <p:nvSpPr>
          <p:cNvPr id="2" name="Title 1"/>
          <p:cNvSpPr>
            <a:spLocks noGrp="1"/>
          </p:cNvSpPr>
          <p:nvPr>
            <p:ph type="title"/>
          </p:nvPr>
        </p:nvSpPr>
        <p:spPr>
          <a:xfrm>
            <a:off x="700270" y="-184586"/>
            <a:ext cx="8229600" cy="1143000"/>
          </a:xfrm>
        </p:spPr>
        <p:txBody>
          <a:bodyPr>
            <a:normAutofit/>
          </a:bodyPr>
          <a:lstStyle/>
          <a:p>
            <a:r>
              <a:rPr lang="en-US" sz="2800" dirty="0" smtClean="0"/>
              <a:t>Outlier </a:t>
            </a:r>
            <a:r>
              <a:rPr lang="en-US" sz="2800" dirty="0"/>
              <a:t>R</a:t>
            </a:r>
            <a:r>
              <a:rPr lang="en-US" sz="2800" dirty="0" smtClean="0"/>
              <a:t>ejection Statistics</a:t>
            </a:r>
            <a:endParaRPr lang="en-US" sz="2800" dirty="0"/>
          </a:p>
        </p:txBody>
      </p:sp>
      <p:pic>
        <p:nvPicPr>
          <p:cNvPr id="4" name="Picture 3" descr="Screen Shot 2017-11-15 at 18.0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65" y="872409"/>
            <a:ext cx="2485761" cy="655838"/>
          </a:xfrm>
          <a:prstGeom prst="rect">
            <a:avLst/>
          </a:prstGeom>
          <a:ln>
            <a:solidFill>
              <a:srgbClr val="FF0000"/>
            </a:solidFill>
          </a:ln>
        </p:spPr>
      </p:pic>
      <p:pic>
        <p:nvPicPr>
          <p:cNvPr id="5" name="Picture 4" descr="Screen Shot 2017-11-15 at 18.09.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398" y="1925356"/>
            <a:ext cx="4534695" cy="764420"/>
          </a:xfrm>
          <a:prstGeom prst="rect">
            <a:avLst/>
          </a:prstGeom>
          <a:ln>
            <a:solidFill>
              <a:srgbClr val="FF0000"/>
            </a:solidFill>
          </a:ln>
        </p:spPr>
      </p:pic>
      <p:sp>
        <p:nvSpPr>
          <p:cNvPr id="3" name="Content Placeholder 2"/>
          <p:cNvSpPr>
            <a:spLocks noGrp="1"/>
          </p:cNvSpPr>
          <p:nvPr>
            <p:ph idx="1"/>
          </p:nvPr>
        </p:nvSpPr>
        <p:spPr>
          <a:xfrm>
            <a:off x="-26939" y="1187782"/>
            <a:ext cx="3721097" cy="1481771"/>
          </a:xfrm>
        </p:spPr>
        <p:txBody>
          <a:bodyPr>
            <a:normAutofit/>
          </a:bodyPr>
          <a:lstStyle/>
          <a:p>
            <a:pPr marL="0" indent="0">
              <a:buNone/>
            </a:pPr>
            <a:endParaRPr lang="en-US" sz="2000" dirty="0" smtClean="0"/>
          </a:p>
          <a:p>
            <a:pPr marL="0" indent="0">
              <a:buNone/>
            </a:pPr>
            <a:endParaRPr lang="en-US" sz="2000" dirty="0"/>
          </a:p>
          <a:p>
            <a:r>
              <a:rPr lang="en-US" sz="2000" dirty="0" smtClean="0"/>
              <a:t>Expanding error bars </a:t>
            </a:r>
            <a:r>
              <a:rPr lang="en-US" sz="2000" dirty="0" err="1" smtClean="0"/>
              <a:t>penalised</a:t>
            </a:r>
            <a:r>
              <a:rPr lang="en-US" sz="2000" dirty="0" smtClean="0"/>
              <a:t> by ‘badness of fit’ (BOF) term</a:t>
            </a:r>
          </a:p>
          <a:p>
            <a:endParaRPr lang="en-US" sz="2000" dirty="0"/>
          </a:p>
          <a:p>
            <a:endParaRPr lang="en-US" sz="2000" dirty="0" smtClean="0"/>
          </a:p>
          <a:p>
            <a:pPr marL="0" indent="0">
              <a:buNone/>
            </a:pPr>
            <a:endParaRPr lang="en-US" sz="2000" dirty="0" smtClean="0"/>
          </a:p>
        </p:txBody>
      </p:sp>
      <p:sp>
        <p:nvSpPr>
          <p:cNvPr id="8" name="Rectangle 7"/>
          <p:cNvSpPr/>
          <p:nvPr/>
        </p:nvSpPr>
        <p:spPr>
          <a:xfrm>
            <a:off x="5466606" y="3638561"/>
            <a:ext cx="3001503" cy="2031325"/>
          </a:xfrm>
          <a:prstGeom prst="rect">
            <a:avLst/>
          </a:prstGeom>
        </p:spPr>
        <p:txBody>
          <a:bodyPr wrap="square">
            <a:spAutoFit/>
          </a:bodyPr>
          <a:lstStyle/>
          <a:p>
            <a:pPr marL="285750" indent="-285750" algn="just">
              <a:buFont typeface="Arial"/>
              <a:buChar char="•"/>
            </a:pPr>
            <a:r>
              <a:rPr lang="en-US" dirty="0"/>
              <a:t>Some rogue ‘bad’ data can still skew the MCMC fit to inaccurate parameter estimates. Apply outlier rejection system to dampen the weight of ‘bad’ data on the BOF.</a:t>
            </a:r>
          </a:p>
        </p:txBody>
      </p:sp>
      <p:cxnSp>
        <p:nvCxnSpPr>
          <p:cNvPr id="10" name="Straight Connector 9"/>
          <p:cNvCxnSpPr/>
          <p:nvPr/>
        </p:nvCxnSpPr>
        <p:spPr>
          <a:xfrm>
            <a:off x="-211644" y="2809589"/>
            <a:ext cx="9658680" cy="0"/>
          </a:xfrm>
          <a:prstGeom prst="line">
            <a:avLst/>
          </a:prstGeom>
          <a:ln w="57150" cmpd="sng">
            <a:solidFill>
              <a:srgbClr val="0000FF"/>
            </a:solidFill>
          </a:ln>
        </p:spPr>
        <p:style>
          <a:lnRef idx="2">
            <a:schemeClr val="accent4"/>
          </a:lnRef>
          <a:fillRef idx="0">
            <a:schemeClr val="accent4"/>
          </a:fillRef>
          <a:effectRef idx="1">
            <a:schemeClr val="accent4"/>
          </a:effectRef>
          <a:fontRef idx="minor">
            <a:schemeClr val="tx1"/>
          </a:fontRef>
        </p:style>
      </p:cxnSp>
      <p:sp>
        <p:nvSpPr>
          <p:cNvPr id="14" name="Oval 13"/>
          <p:cNvSpPr/>
          <p:nvPr/>
        </p:nvSpPr>
        <p:spPr>
          <a:xfrm>
            <a:off x="5618199" y="1816850"/>
            <a:ext cx="1135183" cy="101992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897687" y="1693451"/>
            <a:ext cx="1254206" cy="1208989"/>
          </a:xfrm>
          <a:prstGeom prst="ellipse">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895682" y="1030134"/>
            <a:ext cx="7061227" cy="400110"/>
          </a:xfrm>
          <a:prstGeom prst="rect">
            <a:avLst/>
          </a:prstGeom>
        </p:spPr>
        <p:txBody>
          <a:bodyPr wrap="square">
            <a:spAutoFit/>
          </a:bodyPr>
          <a:lstStyle/>
          <a:p>
            <a:pPr marL="285750" indent="-285750">
              <a:buFont typeface="Arial"/>
              <a:buChar char="•"/>
            </a:pPr>
            <a:r>
              <a:rPr lang="en-US" sz="2000" dirty="0"/>
              <a:t>CREAM </a:t>
            </a:r>
            <a:r>
              <a:rPr lang="en-US" sz="2000" dirty="0" smtClean="0"/>
              <a:t>treats ‘bad’ data by expanding their error bars.</a:t>
            </a:r>
            <a:endParaRPr lang="en-US" sz="2000" dirty="0"/>
          </a:p>
        </p:txBody>
      </p:sp>
      <p:sp>
        <p:nvSpPr>
          <p:cNvPr id="17" name="TextBox 16"/>
          <p:cNvSpPr txBox="1"/>
          <p:nvPr/>
        </p:nvSpPr>
        <p:spPr>
          <a:xfrm>
            <a:off x="7948607" y="1412917"/>
            <a:ext cx="1115943" cy="461665"/>
          </a:xfrm>
          <a:prstGeom prst="rect">
            <a:avLst/>
          </a:prstGeom>
          <a:noFill/>
        </p:spPr>
        <p:txBody>
          <a:bodyPr wrap="square" rtlCol="0">
            <a:spAutoFit/>
          </a:bodyPr>
          <a:lstStyle/>
          <a:p>
            <a:r>
              <a:rPr lang="en-US" sz="2400" b="1" dirty="0" smtClean="0">
                <a:solidFill>
                  <a:srgbClr val="3366FF"/>
                </a:solidFill>
              </a:rPr>
              <a:t>χ</a:t>
            </a:r>
            <a:r>
              <a:rPr lang="en-US" sz="2400" b="1" baseline="30000" dirty="0" smtClean="0">
                <a:solidFill>
                  <a:srgbClr val="3366FF"/>
                </a:solidFill>
              </a:rPr>
              <a:t>2</a:t>
            </a:r>
            <a:endParaRPr lang="en-US" sz="2400" b="1" dirty="0">
              <a:solidFill>
                <a:srgbClr val="3366FF"/>
              </a:solidFill>
            </a:endParaRPr>
          </a:p>
        </p:txBody>
      </p:sp>
      <p:sp>
        <p:nvSpPr>
          <p:cNvPr id="18" name="TextBox 17"/>
          <p:cNvSpPr txBox="1"/>
          <p:nvPr/>
        </p:nvSpPr>
        <p:spPr>
          <a:xfrm>
            <a:off x="5945284" y="1486006"/>
            <a:ext cx="2077964" cy="369332"/>
          </a:xfrm>
          <a:prstGeom prst="rect">
            <a:avLst/>
          </a:prstGeom>
          <a:noFill/>
        </p:spPr>
        <p:txBody>
          <a:bodyPr wrap="square" rtlCol="0">
            <a:spAutoFit/>
          </a:bodyPr>
          <a:lstStyle/>
          <a:p>
            <a:r>
              <a:rPr lang="en-US" b="1" dirty="0" smtClean="0">
                <a:solidFill>
                  <a:srgbClr val="FF0000"/>
                </a:solidFill>
              </a:rPr>
              <a:t>Penalty</a:t>
            </a:r>
            <a:endParaRPr lang="en-US" b="1" dirty="0">
              <a:solidFill>
                <a:srgbClr val="FF0000"/>
              </a:solidFill>
            </a:endParaRPr>
          </a:p>
        </p:txBody>
      </p:sp>
    </p:spTree>
    <p:extLst>
      <p:ext uri="{BB962C8B-B14F-4D97-AF65-F5344CB8AC3E}">
        <p14:creationId xmlns:p14="http://schemas.microsoft.com/office/powerpoint/2010/main" val="2912391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395</TotalTime>
  <Words>1691</Words>
  <Application>Microsoft Macintosh PowerPoint</Application>
  <PresentationFormat>On-screen Show (4:3)</PresentationFormat>
  <Paragraphs>169</Paragraphs>
  <Slides>59</Slides>
  <Notes>11</Notes>
  <HiddenSlides>30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Progress report Feb 2018</vt:lpstr>
      <vt:lpstr>PowerPoint Presentation</vt:lpstr>
      <vt:lpstr>g to i lags for rm Quasars…</vt:lpstr>
      <vt:lpstr>SDSS – error bar treatment</vt:lpstr>
      <vt:lpstr>Test of different noise models on example rm789 SDSS light curve Standard</vt:lpstr>
      <vt:lpstr>Test of different noise models on example rm789 SDSS light curve Prior</vt:lpstr>
      <vt:lpstr>Test of different noise models on example rm789 SDSS light curve fix line</vt:lpstr>
      <vt:lpstr>Outlier Rejection Statistics</vt:lpstr>
      <vt:lpstr>Tests on synthetic data</vt:lpstr>
      <vt:lpstr>Continuum Lag Detection Problem</vt:lpstr>
      <vt:lpstr>Affine Invariance</vt:lpstr>
      <vt:lpstr>When to Start Affine Stepping?</vt:lpstr>
      <vt:lpstr>PowerPoint Presentation</vt:lpstr>
      <vt:lpstr>The Good</vt:lpstr>
      <vt:lpstr>…the bad</vt:lpstr>
      <vt:lpstr>… the ugly</vt:lpstr>
      <vt:lpstr>PowerPoint Presentation</vt:lpstr>
      <vt:lpstr>PowerPoint Presentation</vt:lpstr>
      <vt:lpstr>Conclusions</vt:lpstr>
      <vt:lpstr>Accretion disk temperature profiles and dependence on vertical structure</vt:lpstr>
      <vt:lpstr>… and rippled structure</vt:lpstr>
      <vt:lpstr>PowerPoint Presentation</vt:lpstr>
      <vt:lpstr>PowerPoint Presentation</vt:lpstr>
      <vt:lpstr>Durham Edinburgh (St Andrews, Lancaster, Illinois, ;), EXtra Galactic Astronomy Meeting   </vt:lpstr>
      <vt:lpstr>SURVEYS</vt:lpstr>
      <vt:lpstr>PowerPoint Presentation</vt:lpstr>
      <vt:lpstr>PowerPoint Presentation</vt:lpstr>
      <vt:lpstr>PowerPoint Presentation</vt:lpstr>
      <vt:lpstr>PowerPoint Presentation</vt:lpstr>
      <vt:lpstr>AGN</vt:lpstr>
      <vt:lpstr>PowerPoint Presentation</vt:lpstr>
      <vt:lpstr>PowerPoint Presentation</vt:lpstr>
      <vt:lpstr>PowerPoint Presentation</vt:lpstr>
      <vt:lpstr>PowerPoint Presentation</vt:lpstr>
      <vt:lpstr>PowerPoint Presentation</vt:lpstr>
      <vt:lpstr>Why I liked the GALFORM talk!</vt:lpstr>
      <vt:lpstr>PowerPoint Presentation</vt:lpstr>
      <vt:lpstr>PowerPoint Presentation</vt:lpstr>
      <vt:lpstr>PowerPoint Presentation</vt:lpstr>
      <vt:lpstr>PowerPoint Presentation</vt:lpstr>
      <vt:lpstr>Galaxy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go above the atmosphere? space-quality optical &amp; UV imaging, on a university budget</vt:lpstr>
      <vt:lpstr>PowerPoint Presentation</vt:lpstr>
      <vt:lpstr>PowerPoint Presentation</vt:lpstr>
      <vt:lpstr>Panstarrs – SDSS offset    g</vt:lpstr>
      <vt:lpstr>i</vt:lpstr>
      <vt:lpstr>PowerPoint Presentation</vt:lpstr>
      <vt:lpstr>Panstarrs  sdss examples rm005</vt:lpstr>
      <vt:lpstr>Panstarrs  sdss examples rm272</vt:lpstr>
      <vt:lpstr>Diagnostic plots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Jan 2018</dc:title>
  <dc:creator>david</dc:creator>
  <cp:lastModifiedBy>david</cp:lastModifiedBy>
  <cp:revision>32</cp:revision>
  <dcterms:created xsi:type="dcterms:W3CDTF">2018-01-12T21:22:41Z</dcterms:created>
  <dcterms:modified xsi:type="dcterms:W3CDTF">2018-02-07T17:48:16Z</dcterms:modified>
</cp:coreProperties>
</file>